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sldIdLst>
    <p:sldId id="256" r:id="rId2"/>
    <p:sldId id="258" r:id="rId3"/>
    <p:sldId id="257" r:id="rId4"/>
    <p:sldId id="259" r:id="rId5"/>
    <p:sldId id="260" r:id="rId6"/>
    <p:sldId id="261" r:id="rId7"/>
    <p:sldId id="262" r:id="rId8"/>
    <p:sldId id="285" r:id="rId9"/>
    <p:sldId id="286" r:id="rId10"/>
    <p:sldId id="289" r:id="rId11"/>
    <p:sldId id="290" r:id="rId12"/>
    <p:sldId id="291" r:id="rId13"/>
    <p:sldId id="292" r:id="rId14"/>
    <p:sldId id="293" r:id="rId15"/>
    <p:sldId id="310" r:id="rId16"/>
    <p:sldId id="294" r:id="rId17"/>
    <p:sldId id="295" r:id="rId18"/>
    <p:sldId id="296" r:id="rId19"/>
    <p:sldId id="297" r:id="rId20"/>
    <p:sldId id="298" r:id="rId21"/>
    <p:sldId id="299" r:id="rId22"/>
    <p:sldId id="316" r:id="rId23"/>
    <p:sldId id="321" r:id="rId24"/>
    <p:sldId id="315" r:id="rId25"/>
    <p:sldId id="313" r:id="rId26"/>
    <p:sldId id="311" r:id="rId27"/>
    <p:sldId id="312" r:id="rId28"/>
    <p:sldId id="317" r:id="rId29"/>
    <p:sldId id="318" r:id="rId30"/>
    <p:sldId id="319" r:id="rId31"/>
    <p:sldId id="320" r:id="rId32"/>
    <p:sldId id="274" r:id="rId33"/>
    <p:sldId id="275" r:id="rId34"/>
    <p:sldId id="276" r:id="rId35"/>
    <p:sldId id="300" r:id="rId36"/>
    <p:sldId id="301" r:id="rId37"/>
    <p:sldId id="302" r:id="rId38"/>
    <p:sldId id="306" r:id="rId39"/>
    <p:sldId id="307" r:id="rId40"/>
    <p:sldId id="31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2434E8-1F01-48FA-AC0C-797ECA8AAC60}" v="3" dt="2024-11-14T11:20:54.1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88" d="100"/>
          <a:sy n="188" d="100"/>
        </p:scale>
        <p:origin x="571"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2" Type="http://schemas.openxmlformats.org/officeDocument/2006/relationships/hyperlink" Target="https://www.amazon.com/Computer-Ethics-Deborah-G-Johnson/dp/0613921968" TargetMode="External"/><Relationship Id="rId1" Type="http://schemas.openxmlformats.org/officeDocument/2006/relationships/hyperlink" Target="https://en.wikipedia.org/wiki/Computer_ethics" TargetMode="External"/></Relationships>
</file>

<file path=ppt/diagrams/_rels/data6.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ata8.xml.rels><?xml version="1.0" encoding="UTF-8" standalone="yes"?>
<Relationships xmlns="http://schemas.openxmlformats.org/package/2006/relationships"><Relationship Id="rId1" Type="http://schemas.openxmlformats.org/officeDocument/2006/relationships/hyperlink" Target="http://mitpress.universitypressscholarship.com/view/10.7551/mitpress/9780262012652.001.0001/upso-9780262012652" TargetMode="External"/></Relationships>
</file>

<file path=ppt/diagrams/_rels/drawing10.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2" Type="http://schemas.openxmlformats.org/officeDocument/2006/relationships/hyperlink" Target="https://www.amazon.com/Computer-Ethics-Deborah-G-Johnson/dp/0613921968" TargetMode="External"/><Relationship Id="rId1" Type="http://schemas.openxmlformats.org/officeDocument/2006/relationships/hyperlink" Target="https://en.wikipedia.org/wiki/Computer_ethics" TargetMode="External"/></Relationships>
</file>

<file path=ppt/diagrams/_rels/drawing6.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rawing8.xml.rels><?xml version="1.0" encoding="UTF-8" standalone="yes"?>
<Relationships xmlns="http://schemas.openxmlformats.org/package/2006/relationships"><Relationship Id="rId1" Type="http://schemas.openxmlformats.org/officeDocument/2006/relationships/hyperlink" Target="http://mitpress.universitypressscholarship.com/view/10.7551/mitpress/9780262012652.001.0001/upso-9780262012652" TargetMode="External"/></Relationships>
</file>

<file path=ppt/diagrams/_rels/drawing9.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B5E5DF-2527-4FC1-868F-928C262F768D}"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1F869CA-5D6E-4CB4-8D9E-F881C6BBE64E}">
      <dgm:prSet custT="1"/>
      <dgm:spPr/>
      <dgm:t>
        <a:bodyPr/>
        <a:lstStyle/>
        <a:p>
          <a:pPr>
            <a:defRPr b="1"/>
          </a:pPr>
          <a:r>
            <a:rPr lang="en-GB" sz="3200" dirty="0"/>
            <a:t>Ethics or Moral Philosophy</a:t>
          </a:r>
          <a:endParaRPr lang="en-US" sz="3200" dirty="0"/>
        </a:p>
      </dgm:t>
    </dgm:pt>
    <dgm:pt modelId="{A348D7A8-C9BB-44AF-8602-C330A957153C}" type="parTrans" cxnId="{7B31962F-CA94-4180-9C9E-15E8148E07DE}">
      <dgm:prSet/>
      <dgm:spPr/>
      <dgm:t>
        <a:bodyPr/>
        <a:lstStyle/>
        <a:p>
          <a:endParaRPr lang="en-US"/>
        </a:p>
      </dgm:t>
    </dgm:pt>
    <dgm:pt modelId="{84827284-9F08-48E3-8209-C6A496571817}" type="sibTrans" cxnId="{7B31962F-CA94-4180-9C9E-15E8148E07DE}">
      <dgm:prSet/>
      <dgm:spPr/>
      <dgm:t>
        <a:bodyPr/>
        <a:lstStyle/>
        <a:p>
          <a:endParaRPr lang="en-US"/>
        </a:p>
      </dgm:t>
    </dgm:pt>
    <dgm:pt modelId="{8BB95D79-B96A-4D6E-BB5B-20A38B11BB9F}">
      <dgm:prSet/>
      <dgm:spPr/>
      <dgm:t>
        <a:bodyPr/>
        <a:lstStyle/>
        <a:p>
          <a:r>
            <a:rPr lang="en-GB" dirty="0"/>
            <a:t>Systemising, defending, and recommending concepts of right and wrong behaviour.</a:t>
          </a:r>
          <a:endParaRPr lang="en-US" dirty="0"/>
        </a:p>
      </dgm:t>
    </dgm:pt>
    <dgm:pt modelId="{68F4964D-670B-4471-A8B4-9A71F2DA020C}" type="parTrans" cxnId="{D151517E-9A7B-4349-845C-7ACD93A3A422}">
      <dgm:prSet/>
      <dgm:spPr/>
      <dgm:t>
        <a:bodyPr/>
        <a:lstStyle/>
        <a:p>
          <a:endParaRPr lang="en-US"/>
        </a:p>
      </dgm:t>
    </dgm:pt>
    <dgm:pt modelId="{F204D7D7-5029-4A13-B2A5-A93659D32CE3}" type="sibTrans" cxnId="{D151517E-9A7B-4349-845C-7ACD93A3A422}">
      <dgm:prSet/>
      <dgm:spPr/>
      <dgm:t>
        <a:bodyPr/>
        <a:lstStyle/>
        <a:p>
          <a:endParaRPr lang="en-US"/>
        </a:p>
      </dgm:t>
    </dgm:pt>
    <dgm:pt modelId="{5406EAFF-825E-4EC0-AD6B-BC315DB6CE45}">
      <dgm:prSet custT="1"/>
      <dgm:spPr/>
      <dgm:t>
        <a:bodyPr/>
        <a:lstStyle/>
        <a:p>
          <a:pPr>
            <a:defRPr b="1"/>
          </a:pPr>
          <a:r>
            <a:rPr lang="en-GB" sz="3200" dirty="0"/>
            <a:t>Generally divided into three areas:</a:t>
          </a:r>
          <a:endParaRPr lang="en-US" sz="3200" dirty="0"/>
        </a:p>
      </dgm:t>
    </dgm:pt>
    <dgm:pt modelId="{1EA90D49-FB9C-4131-9648-EF5B785C055F}" type="parTrans" cxnId="{CA0EC69B-F1A7-4157-8C59-22D21FB67D2A}">
      <dgm:prSet/>
      <dgm:spPr/>
      <dgm:t>
        <a:bodyPr/>
        <a:lstStyle/>
        <a:p>
          <a:endParaRPr lang="en-US"/>
        </a:p>
      </dgm:t>
    </dgm:pt>
    <dgm:pt modelId="{747F6839-E489-4C3F-B266-10BF0625C277}" type="sibTrans" cxnId="{CA0EC69B-F1A7-4157-8C59-22D21FB67D2A}">
      <dgm:prSet/>
      <dgm:spPr/>
      <dgm:t>
        <a:bodyPr/>
        <a:lstStyle/>
        <a:p>
          <a:endParaRPr lang="en-US"/>
        </a:p>
      </dgm:t>
    </dgm:pt>
    <dgm:pt modelId="{E639DEDA-9B90-4A9E-968B-2C0F3DD72F5D}">
      <dgm:prSet/>
      <dgm:spPr/>
      <dgm:t>
        <a:bodyPr/>
        <a:lstStyle/>
        <a:p>
          <a:r>
            <a:rPr lang="en-GB" b="1" dirty="0"/>
            <a:t>Metaethics</a:t>
          </a:r>
          <a:r>
            <a:rPr lang="en-GB" dirty="0"/>
            <a:t> – What is Good and Bad?</a:t>
          </a:r>
          <a:endParaRPr lang="en-US" dirty="0"/>
        </a:p>
      </dgm:t>
    </dgm:pt>
    <dgm:pt modelId="{CEBC93D0-697E-4233-B5D4-620D6EAF8A6F}" type="parTrans" cxnId="{327DE9B2-A5FB-46D1-89CE-4255485ED741}">
      <dgm:prSet/>
      <dgm:spPr/>
      <dgm:t>
        <a:bodyPr/>
        <a:lstStyle/>
        <a:p>
          <a:endParaRPr lang="en-US"/>
        </a:p>
      </dgm:t>
    </dgm:pt>
    <dgm:pt modelId="{CFB497CD-B858-4024-80FB-4D646FA038BA}" type="sibTrans" cxnId="{327DE9B2-A5FB-46D1-89CE-4255485ED741}">
      <dgm:prSet/>
      <dgm:spPr/>
      <dgm:t>
        <a:bodyPr/>
        <a:lstStyle/>
        <a:p>
          <a:endParaRPr lang="en-US"/>
        </a:p>
      </dgm:t>
    </dgm:pt>
    <dgm:pt modelId="{D6321294-CA7E-4629-B39E-C73AA6D74F15}">
      <dgm:prSet/>
      <dgm:spPr/>
      <dgm:t>
        <a:bodyPr/>
        <a:lstStyle/>
        <a:p>
          <a:r>
            <a:rPr lang="en-GB" b="1" dirty="0"/>
            <a:t>Normative Ethics </a:t>
          </a:r>
          <a:r>
            <a:rPr lang="en-GB" dirty="0"/>
            <a:t>– What should I do?</a:t>
          </a:r>
          <a:endParaRPr lang="en-US" dirty="0"/>
        </a:p>
      </dgm:t>
    </dgm:pt>
    <dgm:pt modelId="{95ACA93F-6851-476D-80AA-AB23E13A6A5B}" type="parTrans" cxnId="{6A2B82A0-753A-46EE-86D9-4D0E161A750F}">
      <dgm:prSet/>
      <dgm:spPr/>
      <dgm:t>
        <a:bodyPr/>
        <a:lstStyle/>
        <a:p>
          <a:endParaRPr lang="en-US"/>
        </a:p>
      </dgm:t>
    </dgm:pt>
    <dgm:pt modelId="{B4EB65A7-CBC9-44B8-BC9F-CFFD30156F33}" type="sibTrans" cxnId="{6A2B82A0-753A-46EE-86D9-4D0E161A750F}">
      <dgm:prSet/>
      <dgm:spPr/>
      <dgm:t>
        <a:bodyPr/>
        <a:lstStyle/>
        <a:p>
          <a:endParaRPr lang="en-US"/>
        </a:p>
      </dgm:t>
    </dgm:pt>
    <dgm:pt modelId="{B350CD69-58CC-4FAA-85C5-C36E560179CA}">
      <dgm:prSet/>
      <dgm:spPr/>
      <dgm:t>
        <a:bodyPr/>
        <a:lstStyle/>
        <a:p>
          <a:r>
            <a:rPr lang="en-GB" b="1" dirty="0"/>
            <a:t>Applied Ethics </a:t>
          </a:r>
          <a:r>
            <a:rPr lang="en-GB" dirty="0"/>
            <a:t>– What is the right thing to do in this situation?</a:t>
          </a:r>
          <a:endParaRPr lang="en-US" dirty="0"/>
        </a:p>
      </dgm:t>
    </dgm:pt>
    <dgm:pt modelId="{1825E240-9F21-4D7F-9BF1-18B5FE5099AC}" type="parTrans" cxnId="{6DA3102B-6F99-4F62-AA0F-448D179D2B6D}">
      <dgm:prSet/>
      <dgm:spPr/>
      <dgm:t>
        <a:bodyPr/>
        <a:lstStyle/>
        <a:p>
          <a:endParaRPr lang="en-US"/>
        </a:p>
      </dgm:t>
    </dgm:pt>
    <dgm:pt modelId="{9F6159C9-8751-4164-8FF3-9175753DF064}" type="sibTrans" cxnId="{6DA3102B-6F99-4F62-AA0F-448D179D2B6D}">
      <dgm:prSet/>
      <dgm:spPr/>
      <dgm:t>
        <a:bodyPr/>
        <a:lstStyle/>
        <a:p>
          <a:endParaRPr lang="en-US"/>
        </a:p>
      </dgm:t>
    </dgm:pt>
    <dgm:pt modelId="{7A0616E1-36DD-43C8-9B80-A64AD477E436}" type="pres">
      <dgm:prSet presAssocID="{D9B5E5DF-2527-4FC1-868F-928C262F768D}" presName="Name0" presStyleCnt="0">
        <dgm:presLayoutVars>
          <dgm:dir/>
          <dgm:animLvl val="lvl"/>
          <dgm:resizeHandles val="exact"/>
        </dgm:presLayoutVars>
      </dgm:prSet>
      <dgm:spPr/>
    </dgm:pt>
    <dgm:pt modelId="{C19F0A51-0170-4208-836D-7448B1F0D3D5}" type="pres">
      <dgm:prSet presAssocID="{D1F869CA-5D6E-4CB4-8D9E-F881C6BBE64E}" presName="linNode" presStyleCnt="0"/>
      <dgm:spPr/>
    </dgm:pt>
    <dgm:pt modelId="{0153CC09-98BB-4282-A3D2-8529C8E2E8D3}" type="pres">
      <dgm:prSet presAssocID="{D1F869CA-5D6E-4CB4-8D9E-F881C6BBE64E}" presName="parentText" presStyleLbl="node1" presStyleIdx="0" presStyleCnt="2">
        <dgm:presLayoutVars>
          <dgm:chMax val="1"/>
          <dgm:bulletEnabled val="1"/>
        </dgm:presLayoutVars>
      </dgm:prSet>
      <dgm:spPr/>
    </dgm:pt>
    <dgm:pt modelId="{F256D8E4-08FD-4EDA-8092-1B69CF767B12}" type="pres">
      <dgm:prSet presAssocID="{D1F869CA-5D6E-4CB4-8D9E-F881C6BBE64E}" presName="descendantText" presStyleLbl="alignAccFollowNode1" presStyleIdx="0" presStyleCnt="2">
        <dgm:presLayoutVars>
          <dgm:bulletEnabled val="1"/>
        </dgm:presLayoutVars>
      </dgm:prSet>
      <dgm:spPr/>
    </dgm:pt>
    <dgm:pt modelId="{7F63DABB-CB68-4C11-9453-6B3EEEC8E0DE}" type="pres">
      <dgm:prSet presAssocID="{84827284-9F08-48E3-8209-C6A496571817}" presName="sp" presStyleCnt="0"/>
      <dgm:spPr/>
    </dgm:pt>
    <dgm:pt modelId="{B257D44F-9409-4A17-AF44-035B1DD00121}" type="pres">
      <dgm:prSet presAssocID="{5406EAFF-825E-4EC0-AD6B-BC315DB6CE45}" presName="linNode" presStyleCnt="0"/>
      <dgm:spPr/>
    </dgm:pt>
    <dgm:pt modelId="{4F992DE1-8981-44B4-9085-FDF3489986D7}" type="pres">
      <dgm:prSet presAssocID="{5406EAFF-825E-4EC0-AD6B-BC315DB6CE45}" presName="parentText" presStyleLbl="node1" presStyleIdx="1" presStyleCnt="2">
        <dgm:presLayoutVars>
          <dgm:chMax val="1"/>
          <dgm:bulletEnabled val="1"/>
        </dgm:presLayoutVars>
      </dgm:prSet>
      <dgm:spPr/>
    </dgm:pt>
    <dgm:pt modelId="{318C4757-7DE7-4EE7-8220-80E6BDA254BD}" type="pres">
      <dgm:prSet presAssocID="{5406EAFF-825E-4EC0-AD6B-BC315DB6CE45}" presName="descendantText" presStyleLbl="alignAccFollowNode1" presStyleIdx="1" presStyleCnt="2">
        <dgm:presLayoutVars>
          <dgm:bulletEnabled val="1"/>
        </dgm:presLayoutVars>
      </dgm:prSet>
      <dgm:spPr/>
    </dgm:pt>
  </dgm:ptLst>
  <dgm:cxnLst>
    <dgm:cxn modelId="{E3970D0F-216E-415D-8191-A57CC00E89A5}" type="presOf" srcId="{D9B5E5DF-2527-4FC1-868F-928C262F768D}" destId="{7A0616E1-36DD-43C8-9B80-A64AD477E436}" srcOrd="0" destOrd="0" presId="urn:microsoft.com/office/officeart/2005/8/layout/vList5"/>
    <dgm:cxn modelId="{D51AEF19-1000-488B-BB23-C60CABD23F50}" type="presOf" srcId="{D1F869CA-5D6E-4CB4-8D9E-F881C6BBE64E}" destId="{0153CC09-98BB-4282-A3D2-8529C8E2E8D3}" srcOrd="0" destOrd="0" presId="urn:microsoft.com/office/officeart/2005/8/layout/vList5"/>
    <dgm:cxn modelId="{6DA3102B-6F99-4F62-AA0F-448D179D2B6D}" srcId="{5406EAFF-825E-4EC0-AD6B-BC315DB6CE45}" destId="{B350CD69-58CC-4FAA-85C5-C36E560179CA}" srcOrd="2" destOrd="0" parTransId="{1825E240-9F21-4D7F-9BF1-18B5FE5099AC}" sibTransId="{9F6159C9-8751-4164-8FF3-9175753DF064}"/>
    <dgm:cxn modelId="{7B31962F-CA94-4180-9C9E-15E8148E07DE}" srcId="{D9B5E5DF-2527-4FC1-868F-928C262F768D}" destId="{D1F869CA-5D6E-4CB4-8D9E-F881C6BBE64E}" srcOrd="0" destOrd="0" parTransId="{A348D7A8-C9BB-44AF-8602-C330A957153C}" sibTransId="{84827284-9F08-48E3-8209-C6A496571817}"/>
    <dgm:cxn modelId="{BBE3BA35-3D30-4805-B9D6-8ADB07C6A487}" type="presOf" srcId="{D6321294-CA7E-4629-B39E-C73AA6D74F15}" destId="{318C4757-7DE7-4EE7-8220-80E6BDA254BD}" srcOrd="0" destOrd="1" presId="urn:microsoft.com/office/officeart/2005/8/layout/vList5"/>
    <dgm:cxn modelId="{D151517E-9A7B-4349-845C-7ACD93A3A422}" srcId="{D1F869CA-5D6E-4CB4-8D9E-F881C6BBE64E}" destId="{8BB95D79-B96A-4D6E-BB5B-20A38B11BB9F}" srcOrd="0" destOrd="0" parTransId="{68F4964D-670B-4471-A8B4-9A71F2DA020C}" sibTransId="{F204D7D7-5029-4A13-B2A5-A93659D32CE3}"/>
    <dgm:cxn modelId="{CA0EC69B-F1A7-4157-8C59-22D21FB67D2A}" srcId="{D9B5E5DF-2527-4FC1-868F-928C262F768D}" destId="{5406EAFF-825E-4EC0-AD6B-BC315DB6CE45}" srcOrd="1" destOrd="0" parTransId="{1EA90D49-FB9C-4131-9648-EF5B785C055F}" sibTransId="{747F6839-E489-4C3F-B266-10BF0625C277}"/>
    <dgm:cxn modelId="{6A2B82A0-753A-46EE-86D9-4D0E161A750F}" srcId="{5406EAFF-825E-4EC0-AD6B-BC315DB6CE45}" destId="{D6321294-CA7E-4629-B39E-C73AA6D74F15}" srcOrd="1" destOrd="0" parTransId="{95ACA93F-6851-476D-80AA-AB23E13A6A5B}" sibTransId="{B4EB65A7-CBC9-44B8-BC9F-CFFD30156F33}"/>
    <dgm:cxn modelId="{08C4B4A1-E566-41F0-BB5D-9BB318380B5D}" type="presOf" srcId="{8BB95D79-B96A-4D6E-BB5B-20A38B11BB9F}" destId="{F256D8E4-08FD-4EDA-8092-1B69CF767B12}" srcOrd="0" destOrd="0" presId="urn:microsoft.com/office/officeart/2005/8/layout/vList5"/>
    <dgm:cxn modelId="{327DE9B2-A5FB-46D1-89CE-4255485ED741}" srcId="{5406EAFF-825E-4EC0-AD6B-BC315DB6CE45}" destId="{E639DEDA-9B90-4A9E-968B-2C0F3DD72F5D}" srcOrd="0" destOrd="0" parTransId="{CEBC93D0-697E-4233-B5D4-620D6EAF8A6F}" sibTransId="{CFB497CD-B858-4024-80FB-4D646FA038BA}"/>
    <dgm:cxn modelId="{27161DB9-12BA-49D3-BF44-4D6B18ADE70A}" type="presOf" srcId="{5406EAFF-825E-4EC0-AD6B-BC315DB6CE45}" destId="{4F992DE1-8981-44B4-9085-FDF3489986D7}" srcOrd="0" destOrd="0" presId="urn:microsoft.com/office/officeart/2005/8/layout/vList5"/>
    <dgm:cxn modelId="{22FB50DB-8D55-4649-8CDE-92928EF0215A}" type="presOf" srcId="{E639DEDA-9B90-4A9E-968B-2C0F3DD72F5D}" destId="{318C4757-7DE7-4EE7-8220-80E6BDA254BD}" srcOrd="0" destOrd="0" presId="urn:microsoft.com/office/officeart/2005/8/layout/vList5"/>
    <dgm:cxn modelId="{AECE4AF2-2F3A-4B42-9679-71305154E42D}" type="presOf" srcId="{B350CD69-58CC-4FAA-85C5-C36E560179CA}" destId="{318C4757-7DE7-4EE7-8220-80E6BDA254BD}" srcOrd="0" destOrd="2" presId="urn:microsoft.com/office/officeart/2005/8/layout/vList5"/>
    <dgm:cxn modelId="{67656FD7-2DCE-49CA-A9C7-FBF4BA31CBC4}" type="presParOf" srcId="{7A0616E1-36DD-43C8-9B80-A64AD477E436}" destId="{C19F0A51-0170-4208-836D-7448B1F0D3D5}" srcOrd="0" destOrd="0" presId="urn:microsoft.com/office/officeart/2005/8/layout/vList5"/>
    <dgm:cxn modelId="{4B0DB1DC-ADD6-40C1-8411-0C71E21FEF62}" type="presParOf" srcId="{C19F0A51-0170-4208-836D-7448B1F0D3D5}" destId="{0153CC09-98BB-4282-A3D2-8529C8E2E8D3}" srcOrd="0" destOrd="0" presId="urn:microsoft.com/office/officeart/2005/8/layout/vList5"/>
    <dgm:cxn modelId="{DBE51F1B-30A2-4E22-BE2B-28D85D42142B}" type="presParOf" srcId="{C19F0A51-0170-4208-836D-7448B1F0D3D5}" destId="{F256D8E4-08FD-4EDA-8092-1B69CF767B12}" srcOrd="1" destOrd="0" presId="urn:microsoft.com/office/officeart/2005/8/layout/vList5"/>
    <dgm:cxn modelId="{C7BC6BF0-A7DD-4900-A9B0-ABE63032549A}" type="presParOf" srcId="{7A0616E1-36DD-43C8-9B80-A64AD477E436}" destId="{7F63DABB-CB68-4C11-9453-6B3EEEC8E0DE}" srcOrd="1" destOrd="0" presId="urn:microsoft.com/office/officeart/2005/8/layout/vList5"/>
    <dgm:cxn modelId="{765F9FA5-D7A6-470B-849A-C87F75F768D8}" type="presParOf" srcId="{7A0616E1-36DD-43C8-9B80-A64AD477E436}" destId="{B257D44F-9409-4A17-AF44-035B1DD00121}" srcOrd="2" destOrd="0" presId="urn:microsoft.com/office/officeart/2005/8/layout/vList5"/>
    <dgm:cxn modelId="{2982F244-ADE2-42AC-B44D-808A64414C75}" type="presParOf" srcId="{B257D44F-9409-4A17-AF44-035B1DD00121}" destId="{4F992DE1-8981-44B4-9085-FDF3489986D7}" srcOrd="0" destOrd="0" presId="urn:microsoft.com/office/officeart/2005/8/layout/vList5"/>
    <dgm:cxn modelId="{818EE006-E839-493A-84F2-2025E9F56A52}" type="presParOf" srcId="{B257D44F-9409-4A17-AF44-035B1DD00121}" destId="{318C4757-7DE7-4EE7-8220-80E6BDA254B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578F0D-9319-4DB1-A221-1B535F804C9D}"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44625D7-66DD-46E6-A128-FE5514F31E85}">
      <dgm:prSet custT="1"/>
      <dgm:spPr/>
      <dgm:t>
        <a:bodyPr/>
        <a:lstStyle/>
        <a:p>
          <a:r>
            <a:rPr lang="en-US" sz="3200" dirty="0"/>
            <a:t>Limitations of this approach:</a:t>
          </a:r>
        </a:p>
      </dgm:t>
    </dgm:pt>
    <dgm:pt modelId="{71181A7F-B236-4AE1-A346-E8D553AE3E26}" type="parTrans" cxnId="{415B9FE7-7CEB-49E1-99F0-C4D4006B4803}">
      <dgm:prSet/>
      <dgm:spPr/>
      <dgm:t>
        <a:bodyPr/>
        <a:lstStyle/>
        <a:p>
          <a:endParaRPr lang="en-US"/>
        </a:p>
      </dgm:t>
    </dgm:pt>
    <dgm:pt modelId="{56F0666F-A02F-46BE-9C44-8C8FA49C379D}" type="sibTrans" cxnId="{415B9FE7-7CEB-49E1-99F0-C4D4006B4803}">
      <dgm:prSet/>
      <dgm:spPr/>
      <dgm:t>
        <a:bodyPr/>
        <a:lstStyle/>
        <a:p>
          <a:endParaRPr lang="en-US"/>
        </a:p>
      </dgm:t>
    </dgm:pt>
    <dgm:pt modelId="{729C5ADC-F165-46A4-BDC3-63087849A39A}">
      <dgm:prSet custT="1"/>
      <dgm:spPr/>
      <dgm:t>
        <a:bodyPr/>
        <a:lstStyle/>
        <a:p>
          <a:r>
            <a:rPr lang="en-US" sz="2000"/>
            <a:t>Participation both in the game and community is voluntary </a:t>
          </a:r>
        </a:p>
      </dgm:t>
    </dgm:pt>
    <dgm:pt modelId="{D4D33964-65A7-4D44-AD72-69D1D05D0FA9}" type="parTrans" cxnId="{BD592560-65D6-4BDF-96AB-5CD2577BCFC3}">
      <dgm:prSet/>
      <dgm:spPr/>
      <dgm:t>
        <a:bodyPr/>
        <a:lstStyle/>
        <a:p>
          <a:endParaRPr lang="en-US"/>
        </a:p>
      </dgm:t>
    </dgm:pt>
    <dgm:pt modelId="{B337C73E-EAE9-48CA-BA07-A333D76D6119}" type="sibTrans" cxnId="{BD592560-65D6-4BDF-96AB-5CD2577BCFC3}">
      <dgm:prSet/>
      <dgm:spPr/>
      <dgm:t>
        <a:bodyPr/>
        <a:lstStyle/>
        <a:p>
          <a:endParaRPr lang="en-US"/>
        </a:p>
      </dgm:t>
    </dgm:pt>
    <dgm:pt modelId="{4EEFB7DF-7BB3-489A-A0CA-A72C07FBFC93}">
      <dgm:prSet custT="1"/>
      <dgm:spPr/>
      <dgm:t>
        <a:bodyPr/>
        <a:lstStyle/>
        <a:p>
          <a:r>
            <a:rPr lang="en-US" sz="2000" dirty="0"/>
            <a:t>Depends on social and economical factors</a:t>
          </a:r>
        </a:p>
      </dgm:t>
    </dgm:pt>
    <dgm:pt modelId="{3DCEC61E-1E2C-49C0-8841-89A2F665EA71}" type="parTrans" cxnId="{0C9EA96E-2CAB-449C-9191-73ED623F642D}">
      <dgm:prSet/>
      <dgm:spPr/>
      <dgm:t>
        <a:bodyPr/>
        <a:lstStyle/>
        <a:p>
          <a:endParaRPr lang="en-US"/>
        </a:p>
      </dgm:t>
    </dgm:pt>
    <dgm:pt modelId="{7AFACD49-8E82-4AD6-A087-AE068CD6ED64}" type="sibTrans" cxnId="{0C9EA96E-2CAB-449C-9191-73ED623F642D}">
      <dgm:prSet/>
      <dgm:spPr/>
      <dgm:t>
        <a:bodyPr/>
        <a:lstStyle/>
        <a:p>
          <a:endParaRPr lang="en-US"/>
        </a:p>
      </dgm:t>
    </dgm:pt>
    <dgm:pt modelId="{E45270BF-2A1A-4166-8470-388E18EF9BE3}">
      <dgm:prSet custT="1"/>
      <dgm:spPr/>
      <dgm:t>
        <a:bodyPr/>
        <a:lstStyle/>
        <a:p>
          <a:r>
            <a:rPr lang="en-US" sz="2000" dirty="0"/>
            <a:t>i.e. community likely to be an elite group (time/technology/knowledge)</a:t>
          </a:r>
        </a:p>
      </dgm:t>
    </dgm:pt>
    <dgm:pt modelId="{6F5C06BD-417E-480E-A4FE-0AC9C5425D02}" type="parTrans" cxnId="{A1EA35FB-B3F0-4FE1-999E-3E1B13138DB4}">
      <dgm:prSet/>
      <dgm:spPr/>
      <dgm:t>
        <a:bodyPr/>
        <a:lstStyle/>
        <a:p>
          <a:endParaRPr lang="en-US"/>
        </a:p>
      </dgm:t>
    </dgm:pt>
    <dgm:pt modelId="{A1E288FE-FFE0-408A-AB37-83DA35C750A0}" type="sibTrans" cxnId="{A1EA35FB-B3F0-4FE1-999E-3E1B13138DB4}">
      <dgm:prSet/>
      <dgm:spPr/>
      <dgm:t>
        <a:bodyPr/>
        <a:lstStyle/>
        <a:p>
          <a:endParaRPr lang="en-US"/>
        </a:p>
      </dgm:t>
    </dgm:pt>
    <dgm:pt modelId="{A3DE7F1C-4763-47BA-A6FC-89E43F44BCF8}">
      <dgm:prSet custT="1"/>
      <dgm:spPr/>
      <dgm:t>
        <a:bodyPr/>
        <a:lstStyle/>
        <a:p>
          <a:r>
            <a:rPr lang="en-US" sz="2000"/>
            <a:t>Values are dictated by a fraction of the total population </a:t>
          </a:r>
        </a:p>
      </dgm:t>
    </dgm:pt>
    <dgm:pt modelId="{5D8B2BFB-D0A2-4140-B802-E31126C05A15}" type="parTrans" cxnId="{CE49B49D-86FF-43BC-9872-E24F4D73D768}">
      <dgm:prSet/>
      <dgm:spPr/>
      <dgm:t>
        <a:bodyPr/>
        <a:lstStyle/>
        <a:p>
          <a:endParaRPr lang="en-US"/>
        </a:p>
      </dgm:t>
    </dgm:pt>
    <dgm:pt modelId="{4F383E78-DF47-410D-9465-88E7A977EFC1}" type="sibTrans" cxnId="{CE49B49D-86FF-43BC-9872-E24F4D73D768}">
      <dgm:prSet/>
      <dgm:spPr/>
      <dgm:t>
        <a:bodyPr/>
        <a:lstStyle/>
        <a:p>
          <a:endParaRPr lang="en-US"/>
        </a:p>
      </dgm:t>
    </dgm:pt>
    <dgm:pt modelId="{5F32B62A-2EBA-4995-81DF-402D88042488}">
      <dgm:prSet custT="1"/>
      <dgm:spPr/>
      <dgm:t>
        <a:bodyPr/>
        <a:lstStyle/>
        <a:p>
          <a:r>
            <a:rPr lang="en-US" sz="2000"/>
            <a:t>Game mechanics are out of reach - lead by developers</a:t>
          </a:r>
        </a:p>
      </dgm:t>
    </dgm:pt>
    <dgm:pt modelId="{2E917A2A-4875-458F-8CFF-13A2317F637F}" type="parTrans" cxnId="{C1251A03-F018-4A81-B888-D62348242222}">
      <dgm:prSet/>
      <dgm:spPr/>
      <dgm:t>
        <a:bodyPr/>
        <a:lstStyle/>
        <a:p>
          <a:endParaRPr lang="en-US"/>
        </a:p>
      </dgm:t>
    </dgm:pt>
    <dgm:pt modelId="{90B8423C-0435-4BFF-9534-4153D48CD732}" type="sibTrans" cxnId="{C1251A03-F018-4A81-B888-D62348242222}">
      <dgm:prSet/>
      <dgm:spPr/>
      <dgm:t>
        <a:bodyPr/>
        <a:lstStyle/>
        <a:p>
          <a:endParaRPr lang="en-US"/>
        </a:p>
      </dgm:t>
    </dgm:pt>
    <dgm:pt modelId="{2A6CB016-BAD3-4C04-AED3-66FCC8AA9E09}">
      <dgm:prSet custT="1"/>
      <dgm:spPr/>
      <dgm:t>
        <a:bodyPr/>
        <a:lstStyle/>
        <a:p>
          <a:r>
            <a:rPr lang="en-US" sz="2000" dirty="0"/>
            <a:t>Game community adjusts to the closed framework</a:t>
          </a:r>
        </a:p>
      </dgm:t>
    </dgm:pt>
    <dgm:pt modelId="{F8D502D8-791E-41E1-9598-2B7ED9C06712}" type="parTrans" cxnId="{56ADB407-2928-41BD-95F5-64BBCC5D7945}">
      <dgm:prSet/>
      <dgm:spPr/>
      <dgm:t>
        <a:bodyPr/>
        <a:lstStyle/>
        <a:p>
          <a:endParaRPr lang="en-US"/>
        </a:p>
      </dgm:t>
    </dgm:pt>
    <dgm:pt modelId="{8130ED17-E8CB-411A-ABB3-9243684E6636}" type="sibTrans" cxnId="{56ADB407-2928-41BD-95F5-64BBCC5D7945}">
      <dgm:prSet/>
      <dgm:spPr/>
      <dgm:t>
        <a:bodyPr/>
        <a:lstStyle/>
        <a:p>
          <a:endParaRPr lang="en-US"/>
        </a:p>
      </dgm:t>
    </dgm:pt>
    <dgm:pt modelId="{8EDC3112-3803-4937-B362-C3A61E326754}" type="pres">
      <dgm:prSet presAssocID="{B9578F0D-9319-4DB1-A221-1B535F804C9D}" presName="linear" presStyleCnt="0">
        <dgm:presLayoutVars>
          <dgm:animLvl val="lvl"/>
          <dgm:resizeHandles val="exact"/>
        </dgm:presLayoutVars>
      </dgm:prSet>
      <dgm:spPr/>
    </dgm:pt>
    <dgm:pt modelId="{B093DA5A-20E3-4B33-9025-CF5D4CD50DA8}" type="pres">
      <dgm:prSet presAssocID="{744625D7-66DD-46E6-A128-FE5514F31E85}" presName="parentText" presStyleLbl="node1" presStyleIdx="0" presStyleCnt="1" custScaleY="34887">
        <dgm:presLayoutVars>
          <dgm:chMax val="0"/>
          <dgm:bulletEnabled val="1"/>
        </dgm:presLayoutVars>
      </dgm:prSet>
      <dgm:spPr/>
    </dgm:pt>
    <dgm:pt modelId="{6CB71832-D702-49BA-A0C0-326D7E5E7B3E}" type="pres">
      <dgm:prSet presAssocID="{744625D7-66DD-46E6-A128-FE5514F31E85}" presName="childText" presStyleLbl="revTx" presStyleIdx="0" presStyleCnt="1">
        <dgm:presLayoutVars>
          <dgm:bulletEnabled val="1"/>
        </dgm:presLayoutVars>
      </dgm:prSet>
      <dgm:spPr/>
    </dgm:pt>
  </dgm:ptLst>
  <dgm:cxnLst>
    <dgm:cxn modelId="{C1251A03-F018-4A81-B888-D62348242222}" srcId="{744625D7-66DD-46E6-A128-FE5514F31E85}" destId="{5F32B62A-2EBA-4995-81DF-402D88042488}" srcOrd="3" destOrd="0" parTransId="{2E917A2A-4875-458F-8CFF-13A2317F637F}" sibTransId="{90B8423C-0435-4BFF-9534-4153D48CD732}"/>
    <dgm:cxn modelId="{56ADB407-2928-41BD-95F5-64BBCC5D7945}" srcId="{744625D7-66DD-46E6-A128-FE5514F31E85}" destId="{2A6CB016-BAD3-4C04-AED3-66FCC8AA9E09}" srcOrd="4" destOrd="0" parTransId="{F8D502D8-791E-41E1-9598-2B7ED9C06712}" sibTransId="{8130ED17-E8CB-411A-ABB3-9243684E6636}"/>
    <dgm:cxn modelId="{72DB1621-2358-41B9-9D35-0A6C781A37FF}" type="presOf" srcId="{744625D7-66DD-46E6-A128-FE5514F31E85}" destId="{B093DA5A-20E3-4B33-9025-CF5D4CD50DA8}" srcOrd="0" destOrd="0" presId="urn:microsoft.com/office/officeart/2005/8/layout/vList2"/>
    <dgm:cxn modelId="{75744C2E-97AB-4196-B3BD-F359727986A6}" type="presOf" srcId="{729C5ADC-F165-46A4-BDC3-63087849A39A}" destId="{6CB71832-D702-49BA-A0C0-326D7E5E7B3E}" srcOrd="0" destOrd="0" presId="urn:microsoft.com/office/officeart/2005/8/layout/vList2"/>
    <dgm:cxn modelId="{BD592560-65D6-4BDF-96AB-5CD2577BCFC3}" srcId="{744625D7-66DD-46E6-A128-FE5514F31E85}" destId="{729C5ADC-F165-46A4-BDC3-63087849A39A}" srcOrd="0" destOrd="0" parTransId="{D4D33964-65A7-4D44-AD72-69D1D05D0FA9}" sibTransId="{B337C73E-EAE9-48CA-BA07-A333D76D6119}"/>
    <dgm:cxn modelId="{0C9EA96E-2CAB-449C-9191-73ED623F642D}" srcId="{744625D7-66DD-46E6-A128-FE5514F31E85}" destId="{4EEFB7DF-7BB3-489A-A0CA-A72C07FBFC93}" srcOrd="1" destOrd="0" parTransId="{3DCEC61E-1E2C-49C0-8841-89A2F665EA71}" sibTransId="{7AFACD49-8E82-4AD6-A087-AE068CD6ED64}"/>
    <dgm:cxn modelId="{D854CE52-051C-48FC-9799-935154DD62F2}" type="presOf" srcId="{5F32B62A-2EBA-4995-81DF-402D88042488}" destId="{6CB71832-D702-49BA-A0C0-326D7E5E7B3E}" srcOrd="0" destOrd="4" presId="urn:microsoft.com/office/officeart/2005/8/layout/vList2"/>
    <dgm:cxn modelId="{CE49B49D-86FF-43BC-9872-E24F4D73D768}" srcId="{744625D7-66DD-46E6-A128-FE5514F31E85}" destId="{A3DE7F1C-4763-47BA-A6FC-89E43F44BCF8}" srcOrd="2" destOrd="0" parTransId="{5D8B2BFB-D0A2-4140-B802-E31126C05A15}" sibTransId="{4F383E78-DF47-410D-9465-88E7A977EFC1}"/>
    <dgm:cxn modelId="{FA5641A6-94B4-4D46-BC1B-4EE1696E01FE}" type="presOf" srcId="{2A6CB016-BAD3-4C04-AED3-66FCC8AA9E09}" destId="{6CB71832-D702-49BA-A0C0-326D7E5E7B3E}" srcOrd="0" destOrd="5" presId="urn:microsoft.com/office/officeart/2005/8/layout/vList2"/>
    <dgm:cxn modelId="{B8BE70B3-DEBB-45B2-869F-0F67E8A1EB5F}" type="presOf" srcId="{4EEFB7DF-7BB3-489A-A0CA-A72C07FBFC93}" destId="{6CB71832-D702-49BA-A0C0-326D7E5E7B3E}" srcOrd="0" destOrd="1" presId="urn:microsoft.com/office/officeart/2005/8/layout/vList2"/>
    <dgm:cxn modelId="{EADC94B4-B140-4911-90DE-B69A97543E6D}" type="presOf" srcId="{E45270BF-2A1A-4166-8470-388E18EF9BE3}" destId="{6CB71832-D702-49BA-A0C0-326D7E5E7B3E}" srcOrd="0" destOrd="2" presId="urn:microsoft.com/office/officeart/2005/8/layout/vList2"/>
    <dgm:cxn modelId="{C15D15C8-5EC6-4533-B777-41DFEABF44BB}" type="presOf" srcId="{B9578F0D-9319-4DB1-A221-1B535F804C9D}" destId="{8EDC3112-3803-4937-B362-C3A61E326754}" srcOrd="0" destOrd="0" presId="urn:microsoft.com/office/officeart/2005/8/layout/vList2"/>
    <dgm:cxn modelId="{617F90D7-182B-488E-9048-33B40D40EE7A}" type="presOf" srcId="{A3DE7F1C-4763-47BA-A6FC-89E43F44BCF8}" destId="{6CB71832-D702-49BA-A0C0-326D7E5E7B3E}" srcOrd="0" destOrd="3" presId="urn:microsoft.com/office/officeart/2005/8/layout/vList2"/>
    <dgm:cxn modelId="{415B9FE7-7CEB-49E1-99F0-C4D4006B4803}" srcId="{B9578F0D-9319-4DB1-A221-1B535F804C9D}" destId="{744625D7-66DD-46E6-A128-FE5514F31E85}" srcOrd="0" destOrd="0" parTransId="{71181A7F-B236-4AE1-A346-E8D553AE3E26}" sibTransId="{56F0666F-A02F-46BE-9C44-8C8FA49C379D}"/>
    <dgm:cxn modelId="{A1EA35FB-B3F0-4FE1-999E-3E1B13138DB4}" srcId="{4EEFB7DF-7BB3-489A-A0CA-A72C07FBFC93}" destId="{E45270BF-2A1A-4166-8470-388E18EF9BE3}" srcOrd="0" destOrd="0" parTransId="{6F5C06BD-417E-480E-A4FE-0AC9C5425D02}" sibTransId="{A1E288FE-FFE0-408A-AB37-83DA35C750A0}"/>
    <dgm:cxn modelId="{A2315547-8633-4393-92D5-1D73B32E45C5}" type="presParOf" srcId="{8EDC3112-3803-4937-B362-C3A61E326754}" destId="{B093DA5A-20E3-4B33-9025-CF5D4CD50DA8}" srcOrd="0" destOrd="0" presId="urn:microsoft.com/office/officeart/2005/8/layout/vList2"/>
    <dgm:cxn modelId="{3795F45F-DB7C-4A26-A35F-D54C3F00AA89}" type="presParOf" srcId="{8EDC3112-3803-4937-B362-C3A61E326754}" destId="{6CB71832-D702-49BA-A0C0-326D7E5E7B3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A01907-862F-4C6B-A91F-0CAD022FCBB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3E94755-7A95-4D9D-8464-B82D44CF5223}">
      <dgm:prSet/>
      <dgm:spPr/>
      <dgm:t>
        <a:bodyPr/>
        <a:lstStyle/>
        <a:p>
          <a:r>
            <a:rPr lang="en-GB" dirty="0">
              <a:hlinkClick xmlns:r="http://schemas.openxmlformats.org/officeDocument/2006/relationships" r:id="rId1"/>
            </a:rPr>
            <a:t>Walter </a:t>
          </a:r>
          <a:r>
            <a:rPr lang="en-GB" dirty="0" err="1">
              <a:hlinkClick xmlns:r="http://schemas.openxmlformats.org/officeDocument/2006/relationships" r:id="rId1"/>
            </a:rPr>
            <a:t>Maner</a:t>
          </a:r>
          <a:endParaRPr lang="en-US" dirty="0"/>
        </a:p>
      </dgm:t>
    </dgm:pt>
    <dgm:pt modelId="{DE2C814A-DB1D-4A79-8B3C-6F876517F34D}" type="parTrans" cxnId="{D4EBFF56-D768-4BA8-8C34-D9FBA183868C}">
      <dgm:prSet/>
      <dgm:spPr/>
      <dgm:t>
        <a:bodyPr/>
        <a:lstStyle/>
        <a:p>
          <a:endParaRPr lang="en-US"/>
        </a:p>
      </dgm:t>
    </dgm:pt>
    <dgm:pt modelId="{5F432367-BFDF-41F9-9493-E6711E1211C7}" type="sibTrans" cxnId="{D4EBFF56-D768-4BA8-8C34-D9FBA183868C}">
      <dgm:prSet/>
      <dgm:spPr/>
      <dgm:t>
        <a:bodyPr/>
        <a:lstStyle/>
        <a:p>
          <a:endParaRPr lang="en-US"/>
        </a:p>
      </dgm:t>
    </dgm:pt>
    <dgm:pt modelId="{5A29EF5A-6692-44B0-A9F8-3EEF80B60B84}">
      <dgm:prSet/>
      <dgm:spPr/>
      <dgm:t>
        <a:bodyPr/>
        <a:lstStyle/>
        <a:p>
          <a:r>
            <a:rPr lang="en-GB"/>
            <a:t>1970s pioneer in computer ethics</a:t>
          </a:r>
          <a:endParaRPr lang="en-US"/>
        </a:p>
      </dgm:t>
    </dgm:pt>
    <dgm:pt modelId="{51937007-7E84-4B49-9A17-72B8084B2CD0}" type="parTrans" cxnId="{D686AEA8-00FD-4F38-B03F-88F750252791}">
      <dgm:prSet/>
      <dgm:spPr/>
      <dgm:t>
        <a:bodyPr/>
        <a:lstStyle/>
        <a:p>
          <a:endParaRPr lang="en-US"/>
        </a:p>
      </dgm:t>
    </dgm:pt>
    <dgm:pt modelId="{6F46AAFB-9E4B-42B3-B0D5-52F4BF3A0E90}" type="sibTrans" cxnId="{D686AEA8-00FD-4F38-B03F-88F750252791}">
      <dgm:prSet/>
      <dgm:spPr/>
      <dgm:t>
        <a:bodyPr/>
        <a:lstStyle/>
        <a:p>
          <a:endParaRPr lang="en-US"/>
        </a:p>
      </dgm:t>
    </dgm:pt>
    <dgm:pt modelId="{ABC61BD7-0CBE-47EF-B918-AD277C9437E5}">
      <dgm:prSet/>
      <dgm:spPr/>
      <dgm:t>
        <a:bodyPr/>
        <a:lstStyle/>
        <a:p>
          <a:r>
            <a:rPr lang="en-GB"/>
            <a:t>Taught medical ethics</a:t>
          </a:r>
          <a:endParaRPr lang="en-US"/>
        </a:p>
      </dgm:t>
    </dgm:pt>
    <dgm:pt modelId="{28A31F41-4BAE-4590-BDE1-8A05C94A419F}" type="parTrans" cxnId="{05033B63-EEAF-4499-A8E7-0B2A3E69C697}">
      <dgm:prSet/>
      <dgm:spPr/>
      <dgm:t>
        <a:bodyPr/>
        <a:lstStyle/>
        <a:p>
          <a:endParaRPr lang="en-US"/>
        </a:p>
      </dgm:t>
    </dgm:pt>
    <dgm:pt modelId="{AB151DF2-69BF-49D9-B430-20B7B7384050}" type="sibTrans" cxnId="{05033B63-EEAF-4499-A8E7-0B2A3E69C697}">
      <dgm:prSet/>
      <dgm:spPr/>
      <dgm:t>
        <a:bodyPr/>
        <a:lstStyle/>
        <a:p>
          <a:endParaRPr lang="en-US"/>
        </a:p>
      </dgm:t>
    </dgm:pt>
    <dgm:pt modelId="{7101A8CE-C74A-4D1F-993C-47B38CCBC66D}">
      <dgm:prSet/>
      <dgm:spPr/>
      <dgm:t>
        <a:bodyPr/>
        <a:lstStyle/>
        <a:p>
          <a:r>
            <a:rPr lang="en-GB"/>
            <a:t>Course increased in complexity as computers become more common.</a:t>
          </a:r>
          <a:endParaRPr lang="en-US"/>
        </a:p>
      </dgm:t>
    </dgm:pt>
    <dgm:pt modelId="{D408268F-65CC-4515-816E-3E34B0254FC2}" type="parTrans" cxnId="{946DD686-079F-4BCD-86A7-5DA657DCAA77}">
      <dgm:prSet/>
      <dgm:spPr/>
      <dgm:t>
        <a:bodyPr/>
        <a:lstStyle/>
        <a:p>
          <a:endParaRPr lang="en-US"/>
        </a:p>
      </dgm:t>
    </dgm:pt>
    <dgm:pt modelId="{98E21DCF-04E1-42E5-949E-201DE8F69FCF}" type="sibTrans" cxnId="{946DD686-079F-4BCD-86A7-5DA657DCAA77}">
      <dgm:prSet/>
      <dgm:spPr/>
      <dgm:t>
        <a:bodyPr/>
        <a:lstStyle/>
        <a:p>
          <a:endParaRPr lang="en-US"/>
        </a:p>
      </dgm:t>
    </dgm:pt>
    <dgm:pt modelId="{E8817AB3-CD56-4920-A0F3-1469EFEE4C55}">
      <dgm:prSet/>
      <dgm:spPr/>
      <dgm:t>
        <a:bodyPr/>
        <a:lstStyle/>
        <a:p>
          <a:r>
            <a:rPr lang="en-GB" dirty="0"/>
            <a:t>Led to a separate course in computer ethics</a:t>
          </a:r>
          <a:endParaRPr lang="en-US" dirty="0"/>
        </a:p>
      </dgm:t>
    </dgm:pt>
    <dgm:pt modelId="{3133ED99-FED2-4B8E-8330-43B4BD4842A4}" type="parTrans" cxnId="{711C5CDC-28D0-4A90-8FA2-87A78F0066CD}">
      <dgm:prSet/>
      <dgm:spPr/>
      <dgm:t>
        <a:bodyPr/>
        <a:lstStyle/>
        <a:p>
          <a:endParaRPr lang="en-US"/>
        </a:p>
      </dgm:t>
    </dgm:pt>
    <dgm:pt modelId="{AFDF6700-5678-494D-8293-DDA240C9CBD0}" type="sibTrans" cxnId="{711C5CDC-28D0-4A90-8FA2-87A78F0066CD}">
      <dgm:prSet/>
      <dgm:spPr/>
      <dgm:t>
        <a:bodyPr/>
        <a:lstStyle/>
        <a:p>
          <a:endParaRPr lang="en-US"/>
        </a:p>
      </dgm:t>
    </dgm:pt>
    <dgm:pt modelId="{850FEA3D-79DA-45EB-8E2D-34D320ED8C96}">
      <dgm:prSet/>
      <dgm:spPr/>
      <dgm:t>
        <a:bodyPr/>
        <a:lstStyle/>
        <a:p>
          <a:r>
            <a:rPr lang="en-GB"/>
            <a:t>Early debate:</a:t>
          </a:r>
          <a:endParaRPr lang="en-US"/>
        </a:p>
      </dgm:t>
    </dgm:pt>
    <dgm:pt modelId="{F95276F4-A0CB-4BA0-8501-6BDD6D6F8FB1}" type="parTrans" cxnId="{116867CF-C3BE-4421-94BC-67CBC69D1C7E}">
      <dgm:prSet/>
      <dgm:spPr/>
      <dgm:t>
        <a:bodyPr/>
        <a:lstStyle/>
        <a:p>
          <a:endParaRPr lang="en-US"/>
        </a:p>
      </dgm:t>
    </dgm:pt>
    <dgm:pt modelId="{35CD48B7-0F4C-45E7-AC3F-2B39F6CF923C}" type="sibTrans" cxnId="{116867CF-C3BE-4421-94BC-67CBC69D1C7E}">
      <dgm:prSet/>
      <dgm:spPr/>
      <dgm:t>
        <a:bodyPr/>
        <a:lstStyle/>
        <a:p>
          <a:endParaRPr lang="en-US"/>
        </a:p>
      </dgm:t>
    </dgm:pt>
    <dgm:pt modelId="{1D7591EC-F762-43E0-8E5A-5A193048F50A}">
      <dgm:prSet/>
      <dgm:spPr/>
      <dgm:t>
        <a:bodyPr/>
        <a:lstStyle/>
        <a:p>
          <a:r>
            <a:rPr lang="en-GB"/>
            <a:t>Are computer ethics a new branch of applied ethics? </a:t>
          </a:r>
          <a:endParaRPr lang="en-US"/>
        </a:p>
      </dgm:t>
    </dgm:pt>
    <dgm:pt modelId="{186A3E1C-3F38-45B3-B839-7491B044B092}" type="parTrans" cxnId="{8A745781-559A-480D-9E4B-855C7BBA90FE}">
      <dgm:prSet/>
      <dgm:spPr/>
      <dgm:t>
        <a:bodyPr/>
        <a:lstStyle/>
        <a:p>
          <a:endParaRPr lang="en-US"/>
        </a:p>
      </dgm:t>
    </dgm:pt>
    <dgm:pt modelId="{16FAA431-E995-4D1D-BC18-CEF10BE50F5E}" type="sibTrans" cxnId="{8A745781-559A-480D-9E4B-855C7BBA90FE}">
      <dgm:prSet/>
      <dgm:spPr/>
      <dgm:t>
        <a:bodyPr/>
        <a:lstStyle/>
        <a:p>
          <a:endParaRPr lang="en-US"/>
        </a:p>
      </dgm:t>
    </dgm:pt>
    <dgm:pt modelId="{40750D4A-46E6-4E8F-9A62-4011D073554F}">
      <dgm:prSet/>
      <dgm:spPr/>
      <dgm:t>
        <a:bodyPr/>
        <a:lstStyle/>
        <a:p>
          <a:r>
            <a:rPr lang="en-GB"/>
            <a:t>or simply a twist on old problems?</a:t>
          </a:r>
          <a:endParaRPr lang="en-US"/>
        </a:p>
      </dgm:t>
    </dgm:pt>
    <dgm:pt modelId="{FA0980FE-56B9-4D38-8968-368BEC2DBAE6}" type="parTrans" cxnId="{0CC9CBC0-2E50-410F-8C98-61769F0BD9AD}">
      <dgm:prSet/>
      <dgm:spPr/>
      <dgm:t>
        <a:bodyPr/>
        <a:lstStyle/>
        <a:p>
          <a:endParaRPr lang="en-US"/>
        </a:p>
      </dgm:t>
    </dgm:pt>
    <dgm:pt modelId="{3C23FC86-CA75-4D6F-A986-F99B98631EE6}" type="sibTrans" cxnId="{0CC9CBC0-2E50-410F-8C98-61769F0BD9AD}">
      <dgm:prSet/>
      <dgm:spPr/>
      <dgm:t>
        <a:bodyPr/>
        <a:lstStyle/>
        <a:p>
          <a:endParaRPr lang="en-US"/>
        </a:p>
      </dgm:t>
    </dgm:pt>
    <dgm:pt modelId="{7325BA06-F2F4-424F-BC2E-0D4D81169F6C}">
      <dgm:prSet/>
      <dgm:spPr/>
      <dgm:t>
        <a:bodyPr/>
        <a:lstStyle/>
        <a:p>
          <a:r>
            <a:rPr lang="en-GB"/>
            <a:t>1980s first book on computer ethics - </a:t>
          </a:r>
          <a:r>
            <a:rPr lang="en-GB">
              <a:hlinkClick xmlns:r="http://schemas.openxmlformats.org/officeDocument/2006/relationships" r:id="rId2"/>
            </a:rPr>
            <a:t>Computer Ethics 1985</a:t>
          </a:r>
          <a:endParaRPr lang="en-US"/>
        </a:p>
      </dgm:t>
    </dgm:pt>
    <dgm:pt modelId="{5A419433-108A-4D0E-926C-5B838382919A}" type="parTrans" cxnId="{5FF0E02E-306A-4866-8CB7-FE73FDB29E0A}">
      <dgm:prSet/>
      <dgm:spPr/>
      <dgm:t>
        <a:bodyPr/>
        <a:lstStyle/>
        <a:p>
          <a:endParaRPr lang="en-US"/>
        </a:p>
      </dgm:t>
    </dgm:pt>
    <dgm:pt modelId="{45A5FBEB-5A16-4EDD-873E-C466A656565C}" type="sibTrans" cxnId="{5FF0E02E-306A-4866-8CB7-FE73FDB29E0A}">
      <dgm:prSet/>
      <dgm:spPr/>
      <dgm:t>
        <a:bodyPr/>
        <a:lstStyle/>
        <a:p>
          <a:endParaRPr lang="en-US"/>
        </a:p>
      </dgm:t>
    </dgm:pt>
    <dgm:pt modelId="{97C03749-FDD9-46C0-9DF0-2EE3105D93A7}" type="pres">
      <dgm:prSet presAssocID="{EEA01907-862F-4C6B-A91F-0CAD022FCBBD}" presName="linear" presStyleCnt="0">
        <dgm:presLayoutVars>
          <dgm:animLvl val="lvl"/>
          <dgm:resizeHandles val="exact"/>
        </dgm:presLayoutVars>
      </dgm:prSet>
      <dgm:spPr/>
    </dgm:pt>
    <dgm:pt modelId="{DED11503-A670-45FE-8078-41E0AA536CFE}" type="pres">
      <dgm:prSet presAssocID="{F3E94755-7A95-4D9D-8464-B82D44CF5223}" presName="parentText" presStyleLbl="node1" presStyleIdx="0" presStyleCnt="2">
        <dgm:presLayoutVars>
          <dgm:chMax val="0"/>
          <dgm:bulletEnabled val="1"/>
        </dgm:presLayoutVars>
      </dgm:prSet>
      <dgm:spPr/>
    </dgm:pt>
    <dgm:pt modelId="{549F0B84-137D-4186-9FD6-AEE6323CF2CE}" type="pres">
      <dgm:prSet presAssocID="{F3E94755-7A95-4D9D-8464-B82D44CF5223}" presName="childText" presStyleLbl="revTx" presStyleIdx="0" presStyleCnt="1">
        <dgm:presLayoutVars>
          <dgm:bulletEnabled val="1"/>
        </dgm:presLayoutVars>
      </dgm:prSet>
      <dgm:spPr/>
    </dgm:pt>
    <dgm:pt modelId="{81DFF476-3459-455C-83F4-9942FF521B55}" type="pres">
      <dgm:prSet presAssocID="{7325BA06-F2F4-424F-BC2E-0D4D81169F6C}" presName="parentText" presStyleLbl="node1" presStyleIdx="1" presStyleCnt="2">
        <dgm:presLayoutVars>
          <dgm:chMax val="0"/>
          <dgm:bulletEnabled val="1"/>
        </dgm:presLayoutVars>
      </dgm:prSet>
      <dgm:spPr/>
    </dgm:pt>
  </dgm:ptLst>
  <dgm:cxnLst>
    <dgm:cxn modelId="{AAE7B120-6F55-4705-BBC3-3A7AF05B0340}" type="presOf" srcId="{40750D4A-46E6-4E8F-9A62-4011D073554F}" destId="{549F0B84-137D-4186-9FD6-AEE6323CF2CE}" srcOrd="0" destOrd="6" presId="urn:microsoft.com/office/officeart/2005/8/layout/vList2"/>
    <dgm:cxn modelId="{33B9C82A-4B0D-40C8-AD63-C7067E2B1584}" type="presOf" srcId="{1D7591EC-F762-43E0-8E5A-5A193048F50A}" destId="{549F0B84-137D-4186-9FD6-AEE6323CF2CE}" srcOrd="0" destOrd="5" presId="urn:microsoft.com/office/officeart/2005/8/layout/vList2"/>
    <dgm:cxn modelId="{15DC652C-985E-46E1-BAA3-4108DEDDFEE8}" type="presOf" srcId="{E8817AB3-CD56-4920-A0F3-1469EFEE4C55}" destId="{549F0B84-137D-4186-9FD6-AEE6323CF2CE}" srcOrd="0" destOrd="3" presId="urn:microsoft.com/office/officeart/2005/8/layout/vList2"/>
    <dgm:cxn modelId="{5FF0E02E-306A-4866-8CB7-FE73FDB29E0A}" srcId="{EEA01907-862F-4C6B-A91F-0CAD022FCBBD}" destId="{7325BA06-F2F4-424F-BC2E-0D4D81169F6C}" srcOrd="1" destOrd="0" parTransId="{5A419433-108A-4D0E-926C-5B838382919A}" sibTransId="{45A5FBEB-5A16-4EDD-873E-C466A656565C}"/>
    <dgm:cxn modelId="{05033B63-EEAF-4499-A8E7-0B2A3E69C697}" srcId="{F3E94755-7A95-4D9D-8464-B82D44CF5223}" destId="{ABC61BD7-0CBE-47EF-B918-AD277C9437E5}" srcOrd="1" destOrd="0" parTransId="{28A31F41-4BAE-4590-BDE1-8A05C94A419F}" sibTransId="{AB151DF2-69BF-49D9-B430-20B7B7384050}"/>
    <dgm:cxn modelId="{30D61F64-41BC-414D-B32F-1C12B31A7747}" type="presOf" srcId="{F3E94755-7A95-4D9D-8464-B82D44CF5223}" destId="{DED11503-A670-45FE-8078-41E0AA536CFE}" srcOrd="0" destOrd="0" presId="urn:microsoft.com/office/officeart/2005/8/layout/vList2"/>
    <dgm:cxn modelId="{D4EBFF56-D768-4BA8-8C34-D9FBA183868C}" srcId="{EEA01907-862F-4C6B-A91F-0CAD022FCBBD}" destId="{F3E94755-7A95-4D9D-8464-B82D44CF5223}" srcOrd="0" destOrd="0" parTransId="{DE2C814A-DB1D-4A79-8B3C-6F876517F34D}" sibTransId="{5F432367-BFDF-41F9-9493-E6711E1211C7}"/>
    <dgm:cxn modelId="{8A745781-559A-480D-9E4B-855C7BBA90FE}" srcId="{850FEA3D-79DA-45EB-8E2D-34D320ED8C96}" destId="{1D7591EC-F762-43E0-8E5A-5A193048F50A}" srcOrd="0" destOrd="0" parTransId="{186A3E1C-3F38-45B3-B839-7491B044B092}" sibTransId="{16FAA431-E995-4D1D-BC18-CEF10BE50F5E}"/>
    <dgm:cxn modelId="{946DD686-079F-4BCD-86A7-5DA657DCAA77}" srcId="{ABC61BD7-0CBE-47EF-B918-AD277C9437E5}" destId="{7101A8CE-C74A-4D1F-993C-47B38CCBC66D}" srcOrd="0" destOrd="0" parTransId="{D408268F-65CC-4515-816E-3E34B0254FC2}" sibTransId="{98E21DCF-04E1-42E5-949E-201DE8F69FCF}"/>
    <dgm:cxn modelId="{82435AA1-F955-4755-AB78-99D85D8B64DF}" type="presOf" srcId="{850FEA3D-79DA-45EB-8E2D-34D320ED8C96}" destId="{549F0B84-137D-4186-9FD6-AEE6323CF2CE}" srcOrd="0" destOrd="4" presId="urn:microsoft.com/office/officeart/2005/8/layout/vList2"/>
    <dgm:cxn modelId="{D686AEA8-00FD-4F38-B03F-88F750252791}" srcId="{F3E94755-7A95-4D9D-8464-B82D44CF5223}" destId="{5A29EF5A-6692-44B0-A9F8-3EEF80B60B84}" srcOrd="0" destOrd="0" parTransId="{51937007-7E84-4B49-9A17-72B8084B2CD0}" sibTransId="{6F46AAFB-9E4B-42B3-B0D5-52F4BF3A0E90}"/>
    <dgm:cxn modelId="{F9F2CCBC-20BF-44F6-B94D-440144AE5E50}" type="presOf" srcId="{5A29EF5A-6692-44B0-A9F8-3EEF80B60B84}" destId="{549F0B84-137D-4186-9FD6-AEE6323CF2CE}" srcOrd="0" destOrd="0" presId="urn:microsoft.com/office/officeart/2005/8/layout/vList2"/>
    <dgm:cxn modelId="{0CC9CBC0-2E50-410F-8C98-61769F0BD9AD}" srcId="{1D7591EC-F762-43E0-8E5A-5A193048F50A}" destId="{40750D4A-46E6-4E8F-9A62-4011D073554F}" srcOrd="0" destOrd="0" parTransId="{FA0980FE-56B9-4D38-8968-368BEC2DBAE6}" sibTransId="{3C23FC86-CA75-4D6F-A986-F99B98631EE6}"/>
    <dgm:cxn modelId="{40EB32C6-0DC3-4EC5-82D1-15577634B0DC}" type="presOf" srcId="{ABC61BD7-0CBE-47EF-B918-AD277C9437E5}" destId="{549F0B84-137D-4186-9FD6-AEE6323CF2CE}" srcOrd="0" destOrd="1" presId="urn:microsoft.com/office/officeart/2005/8/layout/vList2"/>
    <dgm:cxn modelId="{116867CF-C3BE-4421-94BC-67CBC69D1C7E}" srcId="{F3E94755-7A95-4D9D-8464-B82D44CF5223}" destId="{850FEA3D-79DA-45EB-8E2D-34D320ED8C96}" srcOrd="2" destOrd="0" parTransId="{F95276F4-A0CB-4BA0-8501-6BDD6D6F8FB1}" sibTransId="{35CD48B7-0F4C-45E7-AC3F-2B39F6CF923C}"/>
    <dgm:cxn modelId="{711C5CDC-28D0-4A90-8FA2-87A78F0066CD}" srcId="{ABC61BD7-0CBE-47EF-B918-AD277C9437E5}" destId="{E8817AB3-CD56-4920-A0F3-1469EFEE4C55}" srcOrd="1" destOrd="0" parTransId="{3133ED99-FED2-4B8E-8330-43B4BD4842A4}" sibTransId="{AFDF6700-5678-494D-8293-DDA240C9CBD0}"/>
    <dgm:cxn modelId="{EA29DDDD-FFA0-4CD4-97C9-B04798D44CF0}" type="presOf" srcId="{7101A8CE-C74A-4D1F-993C-47B38CCBC66D}" destId="{549F0B84-137D-4186-9FD6-AEE6323CF2CE}" srcOrd="0" destOrd="2" presId="urn:microsoft.com/office/officeart/2005/8/layout/vList2"/>
    <dgm:cxn modelId="{04F109DF-11A8-4137-AA80-E6CF1B107771}" type="presOf" srcId="{7325BA06-F2F4-424F-BC2E-0D4D81169F6C}" destId="{81DFF476-3459-455C-83F4-9942FF521B55}" srcOrd="0" destOrd="0" presId="urn:microsoft.com/office/officeart/2005/8/layout/vList2"/>
    <dgm:cxn modelId="{85FC57EB-1F72-4BDA-A880-F06026A37B93}" type="presOf" srcId="{EEA01907-862F-4C6B-A91F-0CAD022FCBBD}" destId="{97C03749-FDD9-46C0-9DF0-2EE3105D93A7}" srcOrd="0" destOrd="0" presId="urn:microsoft.com/office/officeart/2005/8/layout/vList2"/>
    <dgm:cxn modelId="{DAB13B97-840B-4D94-A6CD-88ED8D747BB0}" type="presParOf" srcId="{97C03749-FDD9-46C0-9DF0-2EE3105D93A7}" destId="{DED11503-A670-45FE-8078-41E0AA536CFE}" srcOrd="0" destOrd="0" presId="urn:microsoft.com/office/officeart/2005/8/layout/vList2"/>
    <dgm:cxn modelId="{C9B891A2-A1B9-4FF2-B8E2-1D91D4F79FB2}" type="presParOf" srcId="{97C03749-FDD9-46C0-9DF0-2EE3105D93A7}" destId="{549F0B84-137D-4186-9FD6-AEE6323CF2CE}" srcOrd="1" destOrd="0" presId="urn:microsoft.com/office/officeart/2005/8/layout/vList2"/>
    <dgm:cxn modelId="{7AA1AD40-03C5-482C-8ABB-3D59642385F9}" type="presParOf" srcId="{97C03749-FDD9-46C0-9DF0-2EE3105D93A7}" destId="{81DFF476-3459-455C-83F4-9942FF521B5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D2BDEF-B7DC-435D-A69F-52E5B2E178B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775BBA07-DB9C-4200-8461-FFCE7C4CBB04}">
      <dgm:prSet/>
      <dgm:spPr/>
      <dgm:t>
        <a:bodyPr/>
        <a:lstStyle/>
        <a:p>
          <a:r>
            <a:rPr lang="en-US" dirty="0"/>
            <a:t>Early approaches focused on a "human-values approach" </a:t>
          </a:r>
        </a:p>
      </dgm:t>
    </dgm:pt>
    <dgm:pt modelId="{4A2C6B21-87D9-4808-9565-3F98F66AE421}" type="parTrans" cxnId="{8B5138A5-1C29-4879-9BA4-89194CA0C4EB}">
      <dgm:prSet/>
      <dgm:spPr/>
      <dgm:t>
        <a:bodyPr/>
        <a:lstStyle/>
        <a:p>
          <a:endParaRPr lang="en-US"/>
        </a:p>
      </dgm:t>
    </dgm:pt>
    <dgm:pt modelId="{5A5CF739-81BC-422F-BD30-96B9EC44E8A2}" type="sibTrans" cxnId="{8B5138A5-1C29-4879-9BA4-89194CA0C4EB}">
      <dgm:prSet/>
      <dgm:spPr/>
      <dgm:t>
        <a:bodyPr/>
        <a:lstStyle/>
        <a:p>
          <a:endParaRPr lang="en-US"/>
        </a:p>
      </dgm:t>
    </dgm:pt>
    <dgm:pt modelId="{8E500060-05CF-445E-9C58-CA242B305DE3}">
      <dgm:prSet/>
      <dgm:spPr/>
      <dgm:t>
        <a:bodyPr/>
        <a:lstStyle/>
        <a:p>
          <a:r>
            <a:rPr lang="en-US"/>
            <a:t>Focus on fixing problems caused by software/hardware etc.</a:t>
          </a:r>
        </a:p>
      </dgm:t>
    </dgm:pt>
    <dgm:pt modelId="{43E91D49-C17D-4ACC-B942-5642EC37E783}" type="parTrans" cxnId="{C0D93EB5-E4C4-4504-A974-455474B65D66}">
      <dgm:prSet/>
      <dgm:spPr/>
      <dgm:t>
        <a:bodyPr/>
        <a:lstStyle/>
        <a:p>
          <a:endParaRPr lang="en-US"/>
        </a:p>
      </dgm:t>
    </dgm:pt>
    <dgm:pt modelId="{2003E122-9899-4BE5-A380-4C40B8558863}" type="sibTrans" cxnId="{C0D93EB5-E4C4-4504-A974-455474B65D66}">
      <dgm:prSet/>
      <dgm:spPr/>
      <dgm:t>
        <a:bodyPr/>
        <a:lstStyle/>
        <a:p>
          <a:endParaRPr lang="en-US"/>
        </a:p>
      </dgm:t>
    </dgm:pt>
    <dgm:pt modelId="{4DCCB325-93D4-4CCE-8A07-41B72075A336}">
      <dgm:prSet/>
      <dgm:spPr/>
      <dgm:t>
        <a:bodyPr/>
        <a:lstStyle/>
        <a:p>
          <a:r>
            <a:rPr lang="en-US" b="1" dirty="0"/>
            <a:t>Value-sensitive Computer Design</a:t>
          </a:r>
          <a:endParaRPr lang="en-US" dirty="0"/>
        </a:p>
      </dgm:t>
    </dgm:pt>
    <dgm:pt modelId="{2A8D7B5C-D529-4F5F-8D99-F5188D9914E2}" type="parTrans" cxnId="{B8DEA4E0-9D92-4161-84EA-BEA8AB26E3F7}">
      <dgm:prSet/>
      <dgm:spPr/>
      <dgm:t>
        <a:bodyPr/>
        <a:lstStyle/>
        <a:p>
          <a:endParaRPr lang="en-US"/>
        </a:p>
      </dgm:t>
    </dgm:pt>
    <dgm:pt modelId="{6478F2B5-D6A9-4A3F-B787-233F49071D1F}" type="sibTrans" cxnId="{B8DEA4E0-9D92-4161-84EA-BEA8AB26E3F7}">
      <dgm:prSet/>
      <dgm:spPr/>
      <dgm:t>
        <a:bodyPr/>
        <a:lstStyle/>
        <a:p>
          <a:endParaRPr lang="en-US"/>
        </a:p>
      </dgm:t>
    </dgm:pt>
    <dgm:pt modelId="{BCC529E3-EA1B-4724-A3B7-34372E996FA3}">
      <dgm:prSet/>
      <dgm:spPr/>
      <dgm:t>
        <a:bodyPr/>
        <a:lstStyle/>
        <a:p>
          <a:r>
            <a:rPr lang="en-US" dirty="0"/>
            <a:t>Shift towards avoiding problems Late 1990s</a:t>
          </a:r>
        </a:p>
      </dgm:t>
    </dgm:pt>
    <dgm:pt modelId="{2C7B0476-3D2E-4C9C-B755-EC56DBDCD71A}" type="parTrans" cxnId="{CA77D53D-946B-4669-86E7-07E88BACF7E5}">
      <dgm:prSet/>
      <dgm:spPr/>
      <dgm:t>
        <a:bodyPr/>
        <a:lstStyle/>
        <a:p>
          <a:endParaRPr lang="en-US"/>
        </a:p>
      </dgm:t>
    </dgm:pt>
    <dgm:pt modelId="{17E4DD76-43EF-4ED3-B287-A9A946F1F303}" type="sibTrans" cxnId="{CA77D53D-946B-4669-86E7-07E88BACF7E5}">
      <dgm:prSet/>
      <dgm:spPr/>
      <dgm:t>
        <a:bodyPr/>
        <a:lstStyle/>
        <a:p>
          <a:endParaRPr lang="en-US"/>
        </a:p>
      </dgm:t>
    </dgm:pt>
    <dgm:pt modelId="{2D32BDBD-38CD-40E6-A7FA-C767C438F5DC}">
      <dgm:prSet/>
      <dgm:spPr/>
      <dgm:t>
        <a:bodyPr/>
        <a:lstStyle/>
        <a:p>
          <a:r>
            <a:rPr lang="en-US"/>
            <a:t>Anticipate harm to human values</a:t>
          </a:r>
        </a:p>
      </dgm:t>
    </dgm:pt>
    <dgm:pt modelId="{8478835E-D102-41E9-85AD-6026F003A729}" type="parTrans" cxnId="{FBC1D975-686C-4FE5-A45D-351E8E5B3090}">
      <dgm:prSet/>
      <dgm:spPr/>
      <dgm:t>
        <a:bodyPr/>
        <a:lstStyle/>
        <a:p>
          <a:endParaRPr lang="en-US"/>
        </a:p>
      </dgm:t>
    </dgm:pt>
    <dgm:pt modelId="{7D81131A-3113-4527-AA44-F36A7858D105}" type="sibTrans" cxnId="{FBC1D975-686C-4FE5-A45D-351E8E5B3090}">
      <dgm:prSet/>
      <dgm:spPr/>
      <dgm:t>
        <a:bodyPr/>
        <a:lstStyle/>
        <a:p>
          <a:endParaRPr lang="en-US"/>
        </a:p>
      </dgm:t>
    </dgm:pt>
    <dgm:pt modelId="{3E679D8F-ABF5-4CE6-8CE8-ACA92A90E174}">
      <dgm:prSet/>
      <dgm:spPr/>
      <dgm:t>
        <a:bodyPr/>
        <a:lstStyle/>
        <a:p>
          <a:r>
            <a:rPr lang="en-US"/>
            <a:t>Design new technology (inc. software) to avoid this.</a:t>
          </a:r>
        </a:p>
      </dgm:t>
    </dgm:pt>
    <dgm:pt modelId="{33C93E98-D215-4810-82A6-9AF654C16637}" type="parTrans" cxnId="{FE5F1E1B-90CC-4185-8C20-F50E6461A4F6}">
      <dgm:prSet/>
      <dgm:spPr/>
      <dgm:t>
        <a:bodyPr/>
        <a:lstStyle/>
        <a:p>
          <a:endParaRPr lang="en-US"/>
        </a:p>
      </dgm:t>
    </dgm:pt>
    <dgm:pt modelId="{789EB113-CF25-493C-BF88-C7A148397F75}" type="sibTrans" cxnId="{FE5F1E1B-90CC-4185-8C20-F50E6461A4F6}">
      <dgm:prSet/>
      <dgm:spPr/>
      <dgm:t>
        <a:bodyPr/>
        <a:lstStyle/>
        <a:p>
          <a:endParaRPr lang="en-US"/>
        </a:p>
      </dgm:t>
    </dgm:pt>
    <dgm:pt modelId="{72F89026-AB41-467A-B797-0BF1F639C57E}" type="pres">
      <dgm:prSet presAssocID="{A6D2BDEF-B7DC-435D-A69F-52E5B2E178B2}" presName="linear" presStyleCnt="0">
        <dgm:presLayoutVars>
          <dgm:dir/>
          <dgm:animLvl val="lvl"/>
          <dgm:resizeHandles val="exact"/>
        </dgm:presLayoutVars>
      </dgm:prSet>
      <dgm:spPr/>
    </dgm:pt>
    <dgm:pt modelId="{33EA753B-FF13-465F-82F4-79781C942D15}" type="pres">
      <dgm:prSet presAssocID="{775BBA07-DB9C-4200-8461-FFCE7C4CBB04}" presName="parentLin" presStyleCnt="0"/>
      <dgm:spPr/>
    </dgm:pt>
    <dgm:pt modelId="{1544C216-FE9D-47D1-B053-36E89FB192C7}" type="pres">
      <dgm:prSet presAssocID="{775BBA07-DB9C-4200-8461-FFCE7C4CBB04}" presName="parentLeftMargin" presStyleLbl="node1" presStyleIdx="0" presStyleCnt="3"/>
      <dgm:spPr/>
    </dgm:pt>
    <dgm:pt modelId="{1274C3A0-CB1A-4B30-9790-AB1423346F02}" type="pres">
      <dgm:prSet presAssocID="{775BBA07-DB9C-4200-8461-FFCE7C4CBB04}" presName="parentText" presStyleLbl="node1" presStyleIdx="0" presStyleCnt="3">
        <dgm:presLayoutVars>
          <dgm:chMax val="0"/>
          <dgm:bulletEnabled val="1"/>
        </dgm:presLayoutVars>
      </dgm:prSet>
      <dgm:spPr/>
    </dgm:pt>
    <dgm:pt modelId="{F43D0984-5247-4630-A787-70CF883549B0}" type="pres">
      <dgm:prSet presAssocID="{775BBA07-DB9C-4200-8461-FFCE7C4CBB04}" presName="negativeSpace" presStyleCnt="0"/>
      <dgm:spPr/>
    </dgm:pt>
    <dgm:pt modelId="{53340444-169C-4A0D-8812-AAE8CDB6D0E6}" type="pres">
      <dgm:prSet presAssocID="{775BBA07-DB9C-4200-8461-FFCE7C4CBB04}" presName="childText" presStyleLbl="conFgAcc1" presStyleIdx="0" presStyleCnt="3">
        <dgm:presLayoutVars>
          <dgm:bulletEnabled val="1"/>
        </dgm:presLayoutVars>
      </dgm:prSet>
      <dgm:spPr/>
    </dgm:pt>
    <dgm:pt modelId="{22A25774-15B3-4E5D-8865-7537D2F1A12E}" type="pres">
      <dgm:prSet presAssocID="{5A5CF739-81BC-422F-BD30-96B9EC44E8A2}" presName="spaceBetweenRectangles" presStyleCnt="0"/>
      <dgm:spPr/>
    </dgm:pt>
    <dgm:pt modelId="{405AC470-F0CA-4167-94E7-4C935C020BE0}" type="pres">
      <dgm:prSet presAssocID="{8E500060-05CF-445E-9C58-CA242B305DE3}" presName="parentLin" presStyleCnt="0"/>
      <dgm:spPr/>
    </dgm:pt>
    <dgm:pt modelId="{3AAC65C9-3576-40F4-880F-D1C0E0F47404}" type="pres">
      <dgm:prSet presAssocID="{8E500060-05CF-445E-9C58-CA242B305DE3}" presName="parentLeftMargin" presStyleLbl="node1" presStyleIdx="0" presStyleCnt="3"/>
      <dgm:spPr/>
    </dgm:pt>
    <dgm:pt modelId="{9A5CD699-7589-4071-A415-13346A0DFDA1}" type="pres">
      <dgm:prSet presAssocID="{8E500060-05CF-445E-9C58-CA242B305DE3}" presName="parentText" presStyleLbl="node1" presStyleIdx="1" presStyleCnt="3">
        <dgm:presLayoutVars>
          <dgm:chMax val="0"/>
          <dgm:bulletEnabled val="1"/>
        </dgm:presLayoutVars>
      </dgm:prSet>
      <dgm:spPr/>
    </dgm:pt>
    <dgm:pt modelId="{DB2E9C87-7443-4996-A464-026C21637465}" type="pres">
      <dgm:prSet presAssocID="{8E500060-05CF-445E-9C58-CA242B305DE3}" presName="negativeSpace" presStyleCnt="0"/>
      <dgm:spPr/>
    </dgm:pt>
    <dgm:pt modelId="{1437782A-1C4C-4851-8DF2-ED30D96E0EA5}" type="pres">
      <dgm:prSet presAssocID="{8E500060-05CF-445E-9C58-CA242B305DE3}" presName="childText" presStyleLbl="conFgAcc1" presStyleIdx="1" presStyleCnt="3">
        <dgm:presLayoutVars>
          <dgm:bulletEnabled val="1"/>
        </dgm:presLayoutVars>
      </dgm:prSet>
      <dgm:spPr/>
    </dgm:pt>
    <dgm:pt modelId="{696EC743-5076-42C4-AB4C-C0BDFCCD7EA5}" type="pres">
      <dgm:prSet presAssocID="{2003E122-9899-4BE5-A380-4C40B8558863}" presName="spaceBetweenRectangles" presStyleCnt="0"/>
      <dgm:spPr/>
    </dgm:pt>
    <dgm:pt modelId="{4A3CCBE4-1B79-43A0-8FEA-A2AF746BD61A}" type="pres">
      <dgm:prSet presAssocID="{4DCCB325-93D4-4CCE-8A07-41B72075A336}" presName="parentLin" presStyleCnt="0"/>
      <dgm:spPr/>
    </dgm:pt>
    <dgm:pt modelId="{458123AB-01B6-4F58-BE17-5FF0FC2EF652}" type="pres">
      <dgm:prSet presAssocID="{4DCCB325-93D4-4CCE-8A07-41B72075A336}" presName="parentLeftMargin" presStyleLbl="node1" presStyleIdx="1" presStyleCnt="3"/>
      <dgm:spPr/>
    </dgm:pt>
    <dgm:pt modelId="{B7970F1F-20B2-4043-B718-7B464B625F73}" type="pres">
      <dgm:prSet presAssocID="{4DCCB325-93D4-4CCE-8A07-41B72075A336}" presName="parentText" presStyleLbl="node1" presStyleIdx="2" presStyleCnt="3">
        <dgm:presLayoutVars>
          <dgm:chMax val="0"/>
          <dgm:bulletEnabled val="1"/>
        </dgm:presLayoutVars>
      </dgm:prSet>
      <dgm:spPr/>
    </dgm:pt>
    <dgm:pt modelId="{77056D1C-F038-44C3-A1A9-36BCC731F726}" type="pres">
      <dgm:prSet presAssocID="{4DCCB325-93D4-4CCE-8A07-41B72075A336}" presName="negativeSpace" presStyleCnt="0"/>
      <dgm:spPr/>
    </dgm:pt>
    <dgm:pt modelId="{D4559B5D-424E-4167-990B-466A0508D2C0}" type="pres">
      <dgm:prSet presAssocID="{4DCCB325-93D4-4CCE-8A07-41B72075A336}" presName="childText" presStyleLbl="conFgAcc1" presStyleIdx="2" presStyleCnt="3">
        <dgm:presLayoutVars>
          <dgm:bulletEnabled val="1"/>
        </dgm:presLayoutVars>
      </dgm:prSet>
      <dgm:spPr/>
    </dgm:pt>
  </dgm:ptLst>
  <dgm:cxnLst>
    <dgm:cxn modelId="{99406404-A429-46E7-9BB0-063F8A8365CE}" type="presOf" srcId="{3E679D8F-ABF5-4CE6-8CE8-ACA92A90E174}" destId="{D4559B5D-424E-4167-990B-466A0508D2C0}" srcOrd="0" destOrd="2" presId="urn:microsoft.com/office/officeart/2005/8/layout/list1"/>
    <dgm:cxn modelId="{FE5F1E1B-90CC-4185-8C20-F50E6461A4F6}" srcId="{BCC529E3-EA1B-4724-A3B7-34372E996FA3}" destId="{3E679D8F-ABF5-4CE6-8CE8-ACA92A90E174}" srcOrd="1" destOrd="0" parTransId="{33C93E98-D215-4810-82A6-9AF654C16637}" sibTransId="{789EB113-CF25-493C-BF88-C7A148397F75}"/>
    <dgm:cxn modelId="{42985737-A89D-4AE2-9754-59637FEA7664}" type="presOf" srcId="{2D32BDBD-38CD-40E6-A7FA-C767C438F5DC}" destId="{D4559B5D-424E-4167-990B-466A0508D2C0}" srcOrd="0" destOrd="1" presId="urn:microsoft.com/office/officeart/2005/8/layout/list1"/>
    <dgm:cxn modelId="{CA77D53D-946B-4669-86E7-07E88BACF7E5}" srcId="{4DCCB325-93D4-4CCE-8A07-41B72075A336}" destId="{BCC529E3-EA1B-4724-A3B7-34372E996FA3}" srcOrd="0" destOrd="0" parTransId="{2C7B0476-3D2E-4C9C-B755-EC56DBDCD71A}" sibTransId="{17E4DD76-43EF-4ED3-B287-A9A946F1F303}"/>
    <dgm:cxn modelId="{E3F54A6D-AFF9-47E7-83CC-3F4246B2C56D}" type="presOf" srcId="{BCC529E3-EA1B-4724-A3B7-34372E996FA3}" destId="{D4559B5D-424E-4167-990B-466A0508D2C0}" srcOrd="0" destOrd="0" presId="urn:microsoft.com/office/officeart/2005/8/layout/list1"/>
    <dgm:cxn modelId="{CB1B6A51-612C-4680-86D6-530BDB2B5246}" type="presOf" srcId="{775BBA07-DB9C-4200-8461-FFCE7C4CBB04}" destId="{1544C216-FE9D-47D1-B053-36E89FB192C7}" srcOrd="0" destOrd="0" presId="urn:microsoft.com/office/officeart/2005/8/layout/list1"/>
    <dgm:cxn modelId="{84836952-05CD-400D-A7F6-41B44E046421}" type="presOf" srcId="{4DCCB325-93D4-4CCE-8A07-41B72075A336}" destId="{B7970F1F-20B2-4043-B718-7B464B625F73}" srcOrd="1" destOrd="0" presId="urn:microsoft.com/office/officeart/2005/8/layout/list1"/>
    <dgm:cxn modelId="{FBC1D975-686C-4FE5-A45D-351E8E5B3090}" srcId="{BCC529E3-EA1B-4724-A3B7-34372E996FA3}" destId="{2D32BDBD-38CD-40E6-A7FA-C767C438F5DC}" srcOrd="0" destOrd="0" parTransId="{8478835E-D102-41E9-85AD-6026F003A729}" sibTransId="{7D81131A-3113-4527-AA44-F36A7858D105}"/>
    <dgm:cxn modelId="{11877E7D-DC49-4310-AEDD-BF80B2697F7B}" type="presOf" srcId="{4DCCB325-93D4-4CCE-8A07-41B72075A336}" destId="{458123AB-01B6-4F58-BE17-5FF0FC2EF652}" srcOrd="0" destOrd="0" presId="urn:microsoft.com/office/officeart/2005/8/layout/list1"/>
    <dgm:cxn modelId="{3F592792-5181-4F98-9438-7FE143733E3D}" type="presOf" srcId="{8E500060-05CF-445E-9C58-CA242B305DE3}" destId="{3AAC65C9-3576-40F4-880F-D1C0E0F47404}" srcOrd="0" destOrd="0" presId="urn:microsoft.com/office/officeart/2005/8/layout/list1"/>
    <dgm:cxn modelId="{8B5138A5-1C29-4879-9BA4-89194CA0C4EB}" srcId="{A6D2BDEF-B7DC-435D-A69F-52E5B2E178B2}" destId="{775BBA07-DB9C-4200-8461-FFCE7C4CBB04}" srcOrd="0" destOrd="0" parTransId="{4A2C6B21-87D9-4808-9565-3F98F66AE421}" sibTransId="{5A5CF739-81BC-422F-BD30-96B9EC44E8A2}"/>
    <dgm:cxn modelId="{C0D93EB5-E4C4-4504-A974-455474B65D66}" srcId="{A6D2BDEF-B7DC-435D-A69F-52E5B2E178B2}" destId="{8E500060-05CF-445E-9C58-CA242B305DE3}" srcOrd="1" destOrd="0" parTransId="{43E91D49-C17D-4ACC-B942-5642EC37E783}" sibTransId="{2003E122-9899-4BE5-A380-4C40B8558863}"/>
    <dgm:cxn modelId="{B12249B6-5CEA-4FD5-95B7-6A9DE8A018CF}" type="presOf" srcId="{8E500060-05CF-445E-9C58-CA242B305DE3}" destId="{9A5CD699-7589-4071-A415-13346A0DFDA1}" srcOrd="1" destOrd="0" presId="urn:microsoft.com/office/officeart/2005/8/layout/list1"/>
    <dgm:cxn modelId="{AA967BB6-3856-4C1D-B564-91F039450BC5}" type="presOf" srcId="{A6D2BDEF-B7DC-435D-A69F-52E5B2E178B2}" destId="{72F89026-AB41-467A-B797-0BF1F639C57E}" srcOrd="0" destOrd="0" presId="urn:microsoft.com/office/officeart/2005/8/layout/list1"/>
    <dgm:cxn modelId="{8D46A8C6-5504-4884-AF4F-0C6D844AB9E7}" type="presOf" srcId="{775BBA07-DB9C-4200-8461-FFCE7C4CBB04}" destId="{1274C3A0-CB1A-4B30-9790-AB1423346F02}" srcOrd="1" destOrd="0" presId="urn:microsoft.com/office/officeart/2005/8/layout/list1"/>
    <dgm:cxn modelId="{B8DEA4E0-9D92-4161-84EA-BEA8AB26E3F7}" srcId="{A6D2BDEF-B7DC-435D-A69F-52E5B2E178B2}" destId="{4DCCB325-93D4-4CCE-8A07-41B72075A336}" srcOrd="2" destOrd="0" parTransId="{2A8D7B5C-D529-4F5F-8D99-F5188D9914E2}" sibTransId="{6478F2B5-D6A9-4A3F-B787-233F49071D1F}"/>
    <dgm:cxn modelId="{C1A24458-CF46-45EC-8F0B-91668A2B39A1}" type="presParOf" srcId="{72F89026-AB41-467A-B797-0BF1F639C57E}" destId="{33EA753B-FF13-465F-82F4-79781C942D15}" srcOrd="0" destOrd="0" presId="urn:microsoft.com/office/officeart/2005/8/layout/list1"/>
    <dgm:cxn modelId="{66CE399F-D166-48DB-AED5-2F5B36E7A82F}" type="presParOf" srcId="{33EA753B-FF13-465F-82F4-79781C942D15}" destId="{1544C216-FE9D-47D1-B053-36E89FB192C7}" srcOrd="0" destOrd="0" presId="urn:microsoft.com/office/officeart/2005/8/layout/list1"/>
    <dgm:cxn modelId="{74D5DFB9-D9E0-4A98-813F-EDA4ECD93774}" type="presParOf" srcId="{33EA753B-FF13-465F-82F4-79781C942D15}" destId="{1274C3A0-CB1A-4B30-9790-AB1423346F02}" srcOrd="1" destOrd="0" presId="urn:microsoft.com/office/officeart/2005/8/layout/list1"/>
    <dgm:cxn modelId="{3C7E2D11-C7A3-44B9-AC13-C1EC4DFE31B3}" type="presParOf" srcId="{72F89026-AB41-467A-B797-0BF1F639C57E}" destId="{F43D0984-5247-4630-A787-70CF883549B0}" srcOrd="1" destOrd="0" presId="urn:microsoft.com/office/officeart/2005/8/layout/list1"/>
    <dgm:cxn modelId="{47431A52-252F-486C-8DF5-44A9828675B7}" type="presParOf" srcId="{72F89026-AB41-467A-B797-0BF1F639C57E}" destId="{53340444-169C-4A0D-8812-AAE8CDB6D0E6}" srcOrd="2" destOrd="0" presId="urn:microsoft.com/office/officeart/2005/8/layout/list1"/>
    <dgm:cxn modelId="{5107E0B7-B6C6-4243-8314-4AC37DD2F94C}" type="presParOf" srcId="{72F89026-AB41-467A-B797-0BF1F639C57E}" destId="{22A25774-15B3-4E5D-8865-7537D2F1A12E}" srcOrd="3" destOrd="0" presId="urn:microsoft.com/office/officeart/2005/8/layout/list1"/>
    <dgm:cxn modelId="{0B9257B2-C35B-4E9C-8B00-0D82143D1EA3}" type="presParOf" srcId="{72F89026-AB41-467A-B797-0BF1F639C57E}" destId="{405AC470-F0CA-4167-94E7-4C935C020BE0}" srcOrd="4" destOrd="0" presId="urn:microsoft.com/office/officeart/2005/8/layout/list1"/>
    <dgm:cxn modelId="{EB7A8899-B36E-4656-8294-DF77D1567768}" type="presParOf" srcId="{405AC470-F0CA-4167-94E7-4C935C020BE0}" destId="{3AAC65C9-3576-40F4-880F-D1C0E0F47404}" srcOrd="0" destOrd="0" presId="urn:microsoft.com/office/officeart/2005/8/layout/list1"/>
    <dgm:cxn modelId="{0F76368A-1E9F-4B52-A793-A6F77E0469F6}" type="presParOf" srcId="{405AC470-F0CA-4167-94E7-4C935C020BE0}" destId="{9A5CD699-7589-4071-A415-13346A0DFDA1}" srcOrd="1" destOrd="0" presId="urn:microsoft.com/office/officeart/2005/8/layout/list1"/>
    <dgm:cxn modelId="{2669834A-3986-4021-89D3-E5475CF41668}" type="presParOf" srcId="{72F89026-AB41-467A-B797-0BF1F639C57E}" destId="{DB2E9C87-7443-4996-A464-026C21637465}" srcOrd="5" destOrd="0" presId="urn:microsoft.com/office/officeart/2005/8/layout/list1"/>
    <dgm:cxn modelId="{ED08D44B-345A-4374-B09A-D3F8A668487B}" type="presParOf" srcId="{72F89026-AB41-467A-B797-0BF1F639C57E}" destId="{1437782A-1C4C-4851-8DF2-ED30D96E0EA5}" srcOrd="6" destOrd="0" presId="urn:microsoft.com/office/officeart/2005/8/layout/list1"/>
    <dgm:cxn modelId="{CFB00580-5072-4DBF-A032-D06940CED8A2}" type="presParOf" srcId="{72F89026-AB41-467A-B797-0BF1F639C57E}" destId="{696EC743-5076-42C4-AB4C-C0BDFCCD7EA5}" srcOrd="7" destOrd="0" presId="urn:microsoft.com/office/officeart/2005/8/layout/list1"/>
    <dgm:cxn modelId="{92432040-CD89-4165-9AB2-F61C49F3D92B}" type="presParOf" srcId="{72F89026-AB41-467A-B797-0BF1F639C57E}" destId="{4A3CCBE4-1B79-43A0-8FEA-A2AF746BD61A}" srcOrd="8" destOrd="0" presId="urn:microsoft.com/office/officeart/2005/8/layout/list1"/>
    <dgm:cxn modelId="{2A1DDACD-3449-467E-8115-619199AE3B3F}" type="presParOf" srcId="{4A3CCBE4-1B79-43A0-8FEA-A2AF746BD61A}" destId="{458123AB-01B6-4F58-BE17-5FF0FC2EF652}" srcOrd="0" destOrd="0" presId="urn:microsoft.com/office/officeart/2005/8/layout/list1"/>
    <dgm:cxn modelId="{EFD51C59-302A-4628-B5A0-304403F5855F}" type="presParOf" srcId="{4A3CCBE4-1B79-43A0-8FEA-A2AF746BD61A}" destId="{B7970F1F-20B2-4043-B718-7B464B625F73}" srcOrd="1" destOrd="0" presId="urn:microsoft.com/office/officeart/2005/8/layout/list1"/>
    <dgm:cxn modelId="{AF9C73B2-435B-4969-8DA2-E3E58D37B49B}" type="presParOf" srcId="{72F89026-AB41-467A-B797-0BF1F639C57E}" destId="{77056D1C-F038-44C3-A1A9-36BCC731F726}" srcOrd="9" destOrd="0" presId="urn:microsoft.com/office/officeart/2005/8/layout/list1"/>
    <dgm:cxn modelId="{D44F7542-3748-4659-8980-395A9E7F23C7}" type="presParOf" srcId="{72F89026-AB41-467A-B797-0BF1F639C57E}" destId="{D4559B5D-424E-4167-990B-466A0508D2C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F6F046-2C3E-48DD-BC42-3F3ABC2EC1A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D20B4BD-B0C5-4EBE-B6A5-DF4CB64D57BE}">
      <dgm:prSet/>
      <dgm:spPr/>
      <dgm:t>
        <a:bodyPr/>
        <a:lstStyle/>
        <a:p>
          <a:r>
            <a:rPr lang="en-US" b="1"/>
            <a:t>Professional Ethics</a:t>
          </a:r>
          <a:endParaRPr lang="en-US"/>
        </a:p>
      </dgm:t>
    </dgm:pt>
    <dgm:pt modelId="{E46E1E2D-D33E-4BCC-A76F-39C66790B175}" type="parTrans" cxnId="{65DA0430-CC05-419A-8102-172A141EAE7C}">
      <dgm:prSet/>
      <dgm:spPr/>
      <dgm:t>
        <a:bodyPr/>
        <a:lstStyle/>
        <a:p>
          <a:endParaRPr lang="en-US"/>
        </a:p>
      </dgm:t>
    </dgm:pt>
    <dgm:pt modelId="{20E0C7EB-21D7-4A80-BAA1-CB07617D93D7}" type="sibTrans" cxnId="{65DA0430-CC05-419A-8102-172A141EAE7C}">
      <dgm:prSet/>
      <dgm:spPr/>
      <dgm:t>
        <a:bodyPr/>
        <a:lstStyle/>
        <a:p>
          <a:endParaRPr lang="en-US"/>
        </a:p>
      </dgm:t>
    </dgm:pt>
    <dgm:pt modelId="{14146AAB-78E1-4E52-BC26-4D44BBDA189F}">
      <dgm:prSet/>
      <dgm:spPr/>
      <dgm:t>
        <a:bodyPr/>
        <a:lstStyle/>
        <a:p>
          <a:r>
            <a:rPr lang="en-US" dirty="0"/>
            <a:t>Starts in the early 1990s, gathers momentum</a:t>
          </a:r>
        </a:p>
      </dgm:t>
    </dgm:pt>
    <dgm:pt modelId="{8DE3D050-613C-4AF1-9922-2D1D9306DEA0}" type="parTrans" cxnId="{39B3592E-A1A1-4A91-9CB2-DD812BA9381C}">
      <dgm:prSet/>
      <dgm:spPr/>
      <dgm:t>
        <a:bodyPr/>
        <a:lstStyle/>
        <a:p>
          <a:endParaRPr lang="en-US"/>
        </a:p>
      </dgm:t>
    </dgm:pt>
    <dgm:pt modelId="{C4EE6A60-967D-4F70-BBB0-DEE9679E611A}" type="sibTrans" cxnId="{39B3592E-A1A1-4A91-9CB2-DD812BA9381C}">
      <dgm:prSet/>
      <dgm:spPr/>
      <dgm:t>
        <a:bodyPr/>
        <a:lstStyle/>
        <a:p>
          <a:endParaRPr lang="en-US"/>
        </a:p>
      </dgm:t>
    </dgm:pt>
    <dgm:pt modelId="{0093DC88-8F1F-4C23-9836-314B5C64BC49}">
      <dgm:prSet/>
      <dgm:spPr/>
      <dgm:t>
        <a:bodyPr/>
        <a:lstStyle/>
        <a:p>
          <a:r>
            <a:rPr lang="en-US" dirty="0" err="1"/>
            <a:t>Gotterbarn</a:t>
          </a:r>
          <a:r>
            <a:rPr lang="en-US" dirty="0"/>
            <a:t> and others</a:t>
          </a:r>
        </a:p>
      </dgm:t>
    </dgm:pt>
    <dgm:pt modelId="{1E6CB8D0-F228-4673-9EDC-5467C4E2D2A8}" type="parTrans" cxnId="{85712EAA-656E-4F8E-8972-18F2A53C4D78}">
      <dgm:prSet/>
      <dgm:spPr/>
      <dgm:t>
        <a:bodyPr/>
        <a:lstStyle/>
        <a:p>
          <a:endParaRPr lang="en-US"/>
        </a:p>
      </dgm:t>
    </dgm:pt>
    <dgm:pt modelId="{93E96774-A5EE-40DF-8550-5A6999D1FBC0}" type="sibTrans" cxnId="{85712EAA-656E-4F8E-8972-18F2A53C4D78}">
      <dgm:prSet/>
      <dgm:spPr/>
      <dgm:t>
        <a:bodyPr/>
        <a:lstStyle/>
        <a:p>
          <a:endParaRPr lang="en-US"/>
        </a:p>
      </dgm:t>
    </dgm:pt>
    <dgm:pt modelId="{29C5F377-D857-4582-AEBE-93E5B3A947AB}">
      <dgm:prSet/>
      <dgm:spPr/>
      <dgm:t>
        <a:bodyPr/>
        <a:lstStyle/>
        <a:p>
          <a:r>
            <a:rPr lang="en-US" dirty="0"/>
            <a:t>The 'profession' should be </a:t>
          </a:r>
          <a:r>
            <a:rPr lang="en-US" dirty="0" err="1"/>
            <a:t>develope</a:t>
          </a:r>
          <a:r>
            <a:rPr lang="en-GB" dirty="0"/>
            <a:t>d</a:t>
          </a:r>
          <a:r>
            <a:rPr lang="en-US" dirty="0"/>
            <a:t> and advance of standards for good practice</a:t>
          </a:r>
        </a:p>
      </dgm:t>
    </dgm:pt>
    <dgm:pt modelId="{6D9D3521-77C2-45E3-A0C3-E03F8255E85D}" type="parTrans" cxnId="{2DF5A584-7695-4156-8EBF-F0D1F6F6F403}">
      <dgm:prSet/>
      <dgm:spPr/>
      <dgm:t>
        <a:bodyPr/>
        <a:lstStyle/>
        <a:p>
          <a:endParaRPr lang="en-US"/>
        </a:p>
      </dgm:t>
    </dgm:pt>
    <dgm:pt modelId="{A5441C6F-3B8F-48AB-9544-3F1F823B21F9}" type="sibTrans" cxnId="{2DF5A584-7695-4156-8EBF-F0D1F6F6F403}">
      <dgm:prSet/>
      <dgm:spPr/>
      <dgm:t>
        <a:bodyPr/>
        <a:lstStyle/>
        <a:p>
          <a:endParaRPr lang="en-US"/>
        </a:p>
      </dgm:t>
    </dgm:pt>
    <dgm:pt modelId="{9EBBF2AB-8956-49B2-93B1-4F5113D4F596}">
      <dgm:prSet/>
      <dgm:spPr/>
      <dgm:t>
        <a:bodyPr/>
        <a:lstStyle/>
        <a:p>
          <a:r>
            <a:rPr lang="en-US"/>
            <a:t>Codes of conduct</a:t>
          </a:r>
        </a:p>
      </dgm:t>
    </dgm:pt>
    <dgm:pt modelId="{FBEF3F7C-E6E1-4616-8B96-5394D2903A3D}" type="parTrans" cxnId="{B49564E1-1725-42DC-9287-860C16A28AE1}">
      <dgm:prSet/>
      <dgm:spPr/>
      <dgm:t>
        <a:bodyPr/>
        <a:lstStyle/>
        <a:p>
          <a:endParaRPr lang="en-US"/>
        </a:p>
      </dgm:t>
    </dgm:pt>
    <dgm:pt modelId="{0DA33D7F-A925-461D-915E-D94A19207E35}" type="sibTrans" cxnId="{B49564E1-1725-42DC-9287-860C16A28AE1}">
      <dgm:prSet/>
      <dgm:spPr/>
      <dgm:t>
        <a:bodyPr/>
        <a:lstStyle/>
        <a:p>
          <a:endParaRPr lang="en-US"/>
        </a:p>
      </dgm:t>
    </dgm:pt>
    <dgm:pt modelId="{1366BA4A-770F-423F-8EC9-B913ED94B49C}">
      <dgm:prSet/>
      <dgm:spPr/>
      <dgm:t>
        <a:bodyPr/>
        <a:lstStyle/>
        <a:p>
          <a:r>
            <a:rPr lang="en-US" dirty="0"/>
            <a:t> Computer ethics should be seen as </a:t>
          </a:r>
          <a:r>
            <a:rPr lang="en-US" b="1" dirty="0"/>
            <a:t>Professional Ethics</a:t>
          </a:r>
          <a:endParaRPr lang="en-US" dirty="0"/>
        </a:p>
      </dgm:t>
    </dgm:pt>
    <dgm:pt modelId="{494E911A-8B68-436D-BCFD-5393B676138D}" type="parTrans" cxnId="{AFC630C4-5F06-40C9-BAC1-C493797D85EB}">
      <dgm:prSet/>
      <dgm:spPr/>
      <dgm:t>
        <a:bodyPr/>
        <a:lstStyle/>
        <a:p>
          <a:endParaRPr lang="en-GB"/>
        </a:p>
      </dgm:t>
    </dgm:pt>
    <dgm:pt modelId="{2F861EE8-EE3C-475A-B2FF-4D4737C697FD}" type="sibTrans" cxnId="{AFC630C4-5F06-40C9-BAC1-C493797D85EB}">
      <dgm:prSet/>
      <dgm:spPr/>
      <dgm:t>
        <a:bodyPr/>
        <a:lstStyle/>
        <a:p>
          <a:endParaRPr lang="en-GB"/>
        </a:p>
      </dgm:t>
    </dgm:pt>
    <dgm:pt modelId="{DF791B0A-41E1-4537-B6C3-13021DF50CC7}" type="pres">
      <dgm:prSet presAssocID="{B0F6F046-2C3E-48DD-BC42-3F3ABC2EC1A7}" presName="linear" presStyleCnt="0">
        <dgm:presLayoutVars>
          <dgm:animLvl val="lvl"/>
          <dgm:resizeHandles val="exact"/>
        </dgm:presLayoutVars>
      </dgm:prSet>
      <dgm:spPr/>
    </dgm:pt>
    <dgm:pt modelId="{78FBAC46-1F18-4B5F-83CF-CA7267B87BB1}" type="pres">
      <dgm:prSet presAssocID="{FD20B4BD-B0C5-4EBE-B6A5-DF4CB64D57BE}" presName="parentText" presStyleLbl="node1" presStyleIdx="0" presStyleCnt="1">
        <dgm:presLayoutVars>
          <dgm:chMax val="0"/>
          <dgm:bulletEnabled val="1"/>
        </dgm:presLayoutVars>
      </dgm:prSet>
      <dgm:spPr/>
    </dgm:pt>
    <dgm:pt modelId="{E66F3827-E78C-4412-9C9A-B16A6532A93C}" type="pres">
      <dgm:prSet presAssocID="{FD20B4BD-B0C5-4EBE-B6A5-DF4CB64D57BE}" presName="childText" presStyleLbl="revTx" presStyleIdx="0" presStyleCnt="1">
        <dgm:presLayoutVars>
          <dgm:bulletEnabled val="1"/>
        </dgm:presLayoutVars>
      </dgm:prSet>
      <dgm:spPr/>
    </dgm:pt>
  </dgm:ptLst>
  <dgm:cxnLst>
    <dgm:cxn modelId="{39B3592E-A1A1-4A91-9CB2-DD812BA9381C}" srcId="{FD20B4BD-B0C5-4EBE-B6A5-DF4CB64D57BE}" destId="{14146AAB-78E1-4E52-BC26-4D44BBDA189F}" srcOrd="0" destOrd="0" parTransId="{8DE3D050-613C-4AF1-9922-2D1D9306DEA0}" sibTransId="{C4EE6A60-967D-4F70-BBB0-DEE9679E611A}"/>
    <dgm:cxn modelId="{A40D122F-3A5A-4A37-A5A1-DE2EE5DB8CB0}" type="presOf" srcId="{FD20B4BD-B0C5-4EBE-B6A5-DF4CB64D57BE}" destId="{78FBAC46-1F18-4B5F-83CF-CA7267B87BB1}" srcOrd="0" destOrd="0" presId="urn:microsoft.com/office/officeart/2005/8/layout/vList2"/>
    <dgm:cxn modelId="{65DA0430-CC05-419A-8102-172A141EAE7C}" srcId="{B0F6F046-2C3E-48DD-BC42-3F3ABC2EC1A7}" destId="{FD20B4BD-B0C5-4EBE-B6A5-DF4CB64D57BE}" srcOrd="0" destOrd="0" parTransId="{E46E1E2D-D33E-4BCC-A76F-39C66790B175}" sibTransId="{20E0C7EB-21D7-4A80-BAA1-CB07617D93D7}"/>
    <dgm:cxn modelId="{2DF5A584-7695-4156-8EBF-F0D1F6F6F403}" srcId="{1366BA4A-770F-423F-8EC9-B913ED94B49C}" destId="{29C5F377-D857-4582-AEBE-93E5B3A947AB}" srcOrd="1" destOrd="0" parTransId="{6D9D3521-77C2-45E3-A0C3-E03F8255E85D}" sibTransId="{A5441C6F-3B8F-48AB-9544-3F1F823B21F9}"/>
    <dgm:cxn modelId="{255F8E8D-9C5C-4ED4-8EEB-B7D4FC54E07E}" type="presOf" srcId="{B0F6F046-2C3E-48DD-BC42-3F3ABC2EC1A7}" destId="{DF791B0A-41E1-4537-B6C3-13021DF50CC7}" srcOrd="0" destOrd="0" presId="urn:microsoft.com/office/officeart/2005/8/layout/vList2"/>
    <dgm:cxn modelId="{5C60F4A3-8B67-43AF-98AB-AFAACC52FCD2}" type="presOf" srcId="{14146AAB-78E1-4E52-BC26-4D44BBDA189F}" destId="{E66F3827-E78C-4412-9C9A-B16A6532A93C}" srcOrd="0" destOrd="0" presId="urn:microsoft.com/office/officeart/2005/8/layout/vList2"/>
    <dgm:cxn modelId="{40CA16A4-5C4D-4922-8F6C-A42BDA103921}" type="presOf" srcId="{1366BA4A-770F-423F-8EC9-B913ED94B49C}" destId="{E66F3827-E78C-4412-9C9A-B16A6532A93C}" srcOrd="0" destOrd="1" presId="urn:microsoft.com/office/officeart/2005/8/layout/vList2"/>
    <dgm:cxn modelId="{85712EAA-656E-4F8E-8972-18F2A53C4D78}" srcId="{1366BA4A-770F-423F-8EC9-B913ED94B49C}" destId="{0093DC88-8F1F-4C23-9836-314B5C64BC49}" srcOrd="0" destOrd="0" parTransId="{1E6CB8D0-F228-4673-9EDC-5467C4E2D2A8}" sibTransId="{93E96774-A5EE-40DF-8550-5A6999D1FBC0}"/>
    <dgm:cxn modelId="{B03A73B4-994D-4AFF-960C-E58C66619E87}" type="presOf" srcId="{29C5F377-D857-4582-AEBE-93E5B3A947AB}" destId="{E66F3827-E78C-4412-9C9A-B16A6532A93C}" srcOrd="0" destOrd="3" presId="urn:microsoft.com/office/officeart/2005/8/layout/vList2"/>
    <dgm:cxn modelId="{AFC630C4-5F06-40C9-BAC1-C493797D85EB}" srcId="{FD20B4BD-B0C5-4EBE-B6A5-DF4CB64D57BE}" destId="{1366BA4A-770F-423F-8EC9-B913ED94B49C}" srcOrd="1" destOrd="0" parTransId="{494E911A-8B68-436D-BCFD-5393B676138D}" sibTransId="{2F861EE8-EE3C-475A-B2FF-4D4737C697FD}"/>
    <dgm:cxn modelId="{2B7521C6-9545-44ED-840E-5F669910A037}" type="presOf" srcId="{0093DC88-8F1F-4C23-9836-314B5C64BC49}" destId="{E66F3827-E78C-4412-9C9A-B16A6532A93C}" srcOrd="0" destOrd="2" presId="urn:microsoft.com/office/officeart/2005/8/layout/vList2"/>
    <dgm:cxn modelId="{B49564E1-1725-42DC-9287-860C16A28AE1}" srcId="{29C5F377-D857-4582-AEBE-93E5B3A947AB}" destId="{9EBBF2AB-8956-49B2-93B1-4F5113D4F596}" srcOrd="0" destOrd="0" parTransId="{FBEF3F7C-E6E1-4616-8B96-5394D2903A3D}" sibTransId="{0DA33D7F-A925-461D-915E-D94A19207E35}"/>
    <dgm:cxn modelId="{6C4E95ED-E8F8-428E-A937-3117F94F8C10}" type="presOf" srcId="{9EBBF2AB-8956-49B2-93B1-4F5113D4F596}" destId="{E66F3827-E78C-4412-9C9A-B16A6532A93C}" srcOrd="0" destOrd="4" presId="urn:microsoft.com/office/officeart/2005/8/layout/vList2"/>
    <dgm:cxn modelId="{EA1BF1DF-1B7E-4614-8769-7CFBC9420892}" type="presParOf" srcId="{DF791B0A-41E1-4537-B6C3-13021DF50CC7}" destId="{78FBAC46-1F18-4B5F-83CF-CA7267B87BB1}" srcOrd="0" destOrd="0" presId="urn:microsoft.com/office/officeart/2005/8/layout/vList2"/>
    <dgm:cxn modelId="{09C6DFA1-0938-4118-9BF7-A10257E5E46D}" type="presParOf" srcId="{DF791B0A-41E1-4537-B6C3-13021DF50CC7}" destId="{E66F3827-E78C-4412-9C9A-B16A6532A93C}"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DAF1C4-47D8-4B4E-B466-6A4B2A226516}"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41258984-B0F4-43B7-B067-1A667ACFF4AE}">
      <dgm:prSet/>
      <dgm:spPr/>
      <dgm:t>
        <a:bodyPr/>
        <a:lstStyle/>
        <a:p>
          <a:r>
            <a:rPr lang="en-US"/>
            <a:t>Dual focus:</a:t>
          </a:r>
        </a:p>
      </dgm:t>
    </dgm:pt>
    <dgm:pt modelId="{79650D55-F542-4003-A79C-CC3298319BF9}" type="parTrans" cxnId="{1F7D9429-3838-4148-B0FB-60AEA5356754}">
      <dgm:prSet/>
      <dgm:spPr/>
      <dgm:t>
        <a:bodyPr/>
        <a:lstStyle/>
        <a:p>
          <a:endParaRPr lang="en-US"/>
        </a:p>
      </dgm:t>
    </dgm:pt>
    <dgm:pt modelId="{50DD505B-AB46-4698-8132-0C307CF27A1D}" type="sibTrans" cxnId="{1F7D9429-3838-4148-B0FB-60AEA5356754}">
      <dgm:prSet/>
      <dgm:spPr/>
      <dgm:t>
        <a:bodyPr/>
        <a:lstStyle/>
        <a:p>
          <a:endParaRPr lang="en-US"/>
        </a:p>
      </dgm:t>
    </dgm:pt>
    <dgm:pt modelId="{FB0FE8EC-7269-4762-A41C-56E35EB156AF}">
      <dgm:prSet/>
      <dgm:spPr/>
      <dgm:t>
        <a:bodyPr/>
        <a:lstStyle/>
        <a:p>
          <a:r>
            <a:rPr lang="en-US"/>
            <a:t>Video Games as Objects</a:t>
          </a:r>
        </a:p>
      </dgm:t>
    </dgm:pt>
    <dgm:pt modelId="{2CC4F008-716C-4883-8FDE-5FB82340CB28}" type="parTrans" cxnId="{422EF3C8-D877-40FF-9651-EB4849DAAA8B}">
      <dgm:prSet/>
      <dgm:spPr/>
      <dgm:t>
        <a:bodyPr/>
        <a:lstStyle/>
        <a:p>
          <a:endParaRPr lang="en-US"/>
        </a:p>
      </dgm:t>
    </dgm:pt>
    <dgm:pt modelId="{31458243-537D-4D0C-B01C-39018C810ACC}" type="sibTrans" cxnId="{422EF3C8-D877-40FF-9651-EB4849DAAA8B}">
      <dgm:prSet/>
      <dgm:spPr/>
      <dgm:t>
        <a:bodyPr/>
        <a:lstStyle/>
        <a:p>
          <a:endParaRPr lang="en-US"/>
        </a:p>
      </dgm:t>
    </dgm:pt>
    <dgm:pt modelId="{ADE5ECD2-C999-4E00-9016-69AAD4869985}">
      <dgm:prSet/>
      <dgm:spPr/>
      <dgm:t>
        <a:bodyPr/>
        <a:lstStyle/>
        <a:p>
          <a:r>
            <a:rPr lang="en-US"/>
            <a:t>Video Games as Experiences</a:t>
          </a:r>
        </a:p>
      </dgm:t>
    </dgm:pt>
    <dgm:pt modelId="{954E64A0-C556-436B-A0A3-9009E8990A2F}" type="parTrans" cxnId="{5BC9C77B-7B60-4D73-B2F7-A2C228B70D58}">
      <dgm:prSet/>
      <dgm:spPr/>
      <dgm:t>
        <a:bodyPr/>
        <a:lstStyle/>
        <a:p>
          <a:endParaRPr lang="en-US"/>
        </a:p>
      </dgm:t>
    </dgm:pt>
    <dgm:pt modelId="{A05EFB24-6CA7-4324-9601-EE8E3A1FD5A1}" type="sibTrans" cxnId="{5BC9C77B-7B60-4D73-B2F7-A2C228B70D58}">
      <dgm:prSet/>
      <dgm:spPr/>
      <dgm:t>
        <a:bodyPr/>
        <a:lstStyle/>
        <a:p>
          <a:endParaRPr lang="en-US"/>
        </a:p>
      </dgm:t>
    </dgm:pt>
    <dgm:pt modelId="{5C910AA5-24AD-4BE2-92E9-93355815DECE}" type="pres">
      <dgm:prSet presAssocID="{CBDAF1C4-47D8-4B4E-B466-6A4B2A226516}" presName="hierChild1" presStyleCnt="0">
        <dgm:presLayoutVars>
          <dgm:chPref val="1"/>
          <dgm:dir/>
          <dgm:animOne val="branch"/>
          <dgm:animLvl val="lvl"/>
          <dgm:resizeHandles/>
        </dgm:presLayoutVars>
      </dgm:prSet>
      <dgm:spPr/>
    </dgm:pt>
    <dgm:pt modelId="{7FC8780D-A3C4-4DB2-BCDF-45727A14E2E1}" type="pres">
      <dgm:prSet presAssocID="{41258984-B0F4-43B7-B067-1A667ACFF4AE}" presName="hierRoot1" presStyleCnt="0"/>
      <dgm:spPr/>
    </dgm:pt>
    <dgm:pt modelId="{4DC099FB-1434-43E7-97AF-2EDA1A372BD4}" type="pres">
      <dgm:prSet presAssocID="{41258984-B0F4-43B7-B067-1A667ACFF4AE}" presName="composite" presStyleCnt="0"/>
      <dgm:spPr/>
    </dgm:pt>
    <dgm:pt modelId="{7ED4ABAF-6E88-41F0-8972-D23B38BAA69C}" type="pres">
      <dgm:prSet presAssocID="{41258984-B0F4-43B7-B067-1A667ACFF4AE}" presName="background" presStyleLbl="node0" presStyleIdx="0" presStyleCnt="1"/>
      <dgm:spPr/>
    </dgm:pt>
    <dgm:pt modelId="{7B6F23BD-739D-4B5A-AE62-44E1AA0F0761}" type="pres">
      <dgm:prSet presAssocID="{41258984-B0F4-43B7-B067-1A667ACFF4AE}" presName="text" presStyleLbl="fgAcc0" presStyleIdx="0" presStyleCnt="1">
        <dgm:presLayoutVars>
          <dgm:chPref val="3"/>
        </dgm:presLayoutVars>
      </dgm:prSet>
      <dgm:spPr/>
    </dgm:pt>
    <dgm:pt modelId="{55F329A1-DD5A-48FF-AECF-E8CF4B06FBF5}" type="pres">
      <dgm:prSet presAssocID="{41258984-B0F4-43B7-B067-1A667ACFF4AE}" presName="hierChild2" presStyleCnt="0"/>
      <dgm:spPr/>
    </dgm:pt>
    <dgm:pt modelId="{39DFB5DD-74CF-4B1A-8576-1BAE24235B1B}" type="pres">
      <dgm:prSet presAssocID="{2CC4F008-716C-4883-8FDE-5FB82340CB28}" presName="Name10" presStyleLbl="parChTrans1D2" presStyleIdx="0" presStyleCnt="2"/>
      <dgm:spPr/>
    </dgm:pt>
    <dgm:pt modelId="{290E03FC-F3B8-4DA3-B587-FCDE59133A35}" type="pres">
      <dgm:prSet presAssocID="{FB0FE8EC-7269-4762-A41C-56E35EB156AF}" presName="hierRoot2" presStyleCnt="0"/>
      <dgm:spPr/>
    </dgm:pt>
    <dgm:pt modelId="{22D3D21E-B8CE-4F41-AD5E-CABFCCC2AC5A}" type="pres">
      <dgm:prSet presAssocID="{FB0FE8EC-7269-4762-A41C-56E35EB156AF}" presName="composite2" presStyleCnt="0"/>
      <dgm:spPr/>
    </dgm:pt>
    <dgm:pt modelId="{890736D5-2094-4D9C-9097-00B026512C38}" type="pres">
      <dgm:prSet presAssocID="{FB0FE8EC-7269-4762-A41C-56E35EB156AF}" presName="background2" presStyleLbl="node2" presStyleIdx="0" presStyleCnt="2"/>
      <dgm:spPr/>
    </dgm:pt>
    <dgm:pt modelId="{D45B6461-A312-4703-A5D4-647583756588}" type="pres">
      <dgm:prSet presAssocID="{FB0FE8EC-7269-4762-A41C-56E35EB156AF}" presName="text2" presStyleLbl="fgAcc2" presStyleIdx="0" presStyleCnt="2">
        <dgm:presLayoutVars>
          <dgm:chPref val="3"/>
        </dgm:presLayoutVars>
      </dgm:prSet>
      <dgm:spPr/>
    </dgm:pt>
    <dgm:pt modelId="{C401F5BE-2B4F-4C82-83AD-CC52731055AD}" type="pres">
      <dgm:prSet presAssocID="{FB0FE8EC-7269-4762-A41C-56E35EB156AF}" presName="hierChild3" presStyleCnt="0"/>
      <dgm:spPr/>
    </dgm:pt>
    <dgm:pt modelId="{8F51A647-3C61-4F0B-A987-F51A6EB265AF}" type="pres">
      <dgm:prSet presAssocID="{954E64A0-C556-436B-A0A3-9009E8990A2F}" presName="Name10" presStyleLbl="parChTrans1D2" presStyleIdx="1" presStyleCnt="2"/>
      <dgm:spPr/>
    </dgm:pt>
    <dgm:pt modelId="{0C632E37-DBC3-4527-BBFB-AB41C9E27CEA}" type="pres">
      <dgm:prSet presAssocID="{ADE5ECD2-C999-4E00-9016-69AAD4869985}" presName="hierRoot2" presStyleCnt="0"/>
      <dgm:spPr/>
    </dgm:pt>
    <dgm:pt modelId="{85E76897-1354-4889-94A3-7655160915CE}" type="pres">
      <dgm:prSet presAssocID="{ADE5ECD2-C999-4E00-9016-69AAD4869985}" presName="composite2" presStyleCnt="0"/>
      <dgm:spPr/>
    </dgm:pt>
    <dgm:pt modelId="{1C62353F-D6A7-4341-B3A5-E94A0556CA21}" type="pres">
      <dgm:prSet presAssocID="{ADE5ECD2-C999-4E00-9016-69AAD4869985}" presName="background2" presStyleLbl="node2" presStyleIdx="1" presStyleCnt="2"/>
      <dgm:spPr/>
    </dgm:pt>
    <dgm:pt modelId="{56FB2442-513B-4EC5-A3F7-BF1455333AE6}" type="pres">
      <dgm:prSet presAssocID="{ADE5ECD2-C999-4E00-9016-69AAD4869985}" presName="text2" presStyleLbl="fgAcc2" presStyleIdx="1" presStyleCnt="2">
        <dgm:presLayoutVars>
          <dgm:chPref val="3"/>
        </dgm:presLayoutVars>
      </dgm:prSet>
      <dgm:spPr/>
    </dgm:pt>
    <dgm:pt modelId="{70D93D30-3B4B-4F81-8A4F-67D2A820C351}" type="pres">
      <dgm:prSet presAssocID="{ADE5ECD2-C999-4E00-9016-69AAD4869985}" presName="hierChild3" presStyleCnt="0"/>
      <dgm:spPr/>
    </dgm:pt>
  </dgm:ptLst>
  <dgm:cxnLst>
    <dgm:cxn modelId="{1F7D9429-3838-4148-B0FB-60AEA5356754}" srcId="{CBDAF1C4-47D8-4B4E-B466-6A4B2A226516}" destId="{41258984-B0F4-43B7-B067-1A667ACFF4AE}" srcOrd="0" destOrd="0" parTransId="{79650D55-F542-4003-A79C-CC3298319BF9}" sibTransId="{50DD505B-AB46-4698-8132-0C307CF27A1D}"/>
    <dgm:cxn modelId="{F2644F46-8DBE-45E3-A284-E086E1357428}" type="presOf" srcId="{ADE5ECD2-C999-4E00-9016-69AAD4869985}" destId="{56FB2442-513B-4EC5-A3F7-BF1455333AE6}" srcOrd="0" destOrd="0" presId="urn:microsoft.com/office/officeart/2005/8/layout/hierarchy1"/>
    <dgm:cxn modelId="{5BC9C77B-7B60-4D73-B2F7-A2C228B70D58}" srcId="{41258984-B0F4-43B7-B067-1A667ACFF4AE}" destId="{ADE5ECD2-C999-4E00-9016-69AAD4869985}" srcOrd="1" destOrd="0" parTransId="{954E64A0-C556-436B-A0A3-9009E8990A2F}" sibTransId="{A05EFB24-6CA7-4324-9601-EE8E3A1FD5A1}"/>
    <dgm:cxn modelId="{13775489-93E8-48F4-91B6-DA1E175CF5DB}" type="presOf" srcId="{FB0FE8EC-7269-4762-A41C-56E35EB156AF}" destId="{D45B6461-A312-4703-A5D4-647583756588}" srcOrd="0" destOrd="0" presId="urn:microsoft.com/office/officeart/2005/8/layout/hierarchy1"/>
    <dgm:cxn modelId="{E97D648F-B3A4-4661-82DF-426E0C29821D}" type="presOf" srcId="{954E64A0-C556-436B-A0A3-9009E8990A2F}" destId="{8F51A647-3C61-4F0B-A987-F51A6EB265AF}" srcOrd="0" destOrd="0" presId="urn:microsoft.com/office/officeart/2005/8/layout/hierarchy1"/>
    <dgm:cxn modelId="{E47712B0-039B-48F2-B42E-2CA87EE8C13A}" type="presOf" srcId="{CBDAF1C4-47D8-4B4E-B466-6A4B2A226516}" destId="{5C910AA5-24AD-4BE2-92E9-93355815DECE}" srcOrd="0" destOrd="0" presId="urn:microsoft.com/office/officeart/2005/8/layout/hierarchy1"/>
    <dgm:cxn modelId="{422EF3C8-D877-40FF-9651-EB4849DAAA8B}" srcId="{41258984-B0F4-43B7-B067-1A667ACFF4AE}" destId="{FB0FE8EC-7269-4762-A41C-56E35EB156AF}" srcOrd="0" destOrd="0" parTransId="{2CC4F008-716C-4883-8FDE-5FB82340CB28}" sibTransId="{31458243-537D-4D0C-B01C-39018C810ACC}"/>
    <dgm:cxn modelId="{438A81ED-8DD4-49F0-8E0F-A7C39225955B}" type="presOf" srcId="{41258984-B0F4-43B7-B067-1A667ACFF4AE}" destId="{7B6F23BD-739D-4B5A-AE62-44E1AA0F0761}" srcOrd="0" destOrd="0" presId="urn:microsoft.com/office/officeart/2005/8/layout/hierarchy1"/>
    <dgm:cxn modelId="{62CB98F2-9164-4593-894B-6E383B7187C5}" type="presOf" srcId="{2CC4F008-716C-4883-8FDE-5FB82340CB28}" destId="{39DFB5DD-74CF-4B1A-8576-1BAE24235B1B}" srcOrd="0" destOrd="0" presId="urn:microsoft.com/office/officeart/2005/8/layout/hierarchy1"/>
    <dgm:cxn modelId="{D81B1DDF-3674-4FCC-A765-852EF78A0B50}" type="presParOf" srcId="{5C910AA5-24AD-4BE2-92E9-93355815DECE}" destId="{7FC8780D-A3C4-4DB2-BCDF-45727A14E2E1}" srcOrd="0" destOrd="0" presId="urn:microsoft.com/office/officeart/2005/8/layout/hierarchy1"/>
    <dgm:cxn modelId="{09CF18B5-8CE2-4320-BA09-9B667FD0A589}" type="presParOf" srcId="{7FC8780D-A3C4-4DB2-BCDF-45727A14E2E1}" destId="{4DC099FB-1434-43E7-97AF-2EDA1A372BD4}" srcOrd="0" destOrd="0" presId="urn:microsoft.com/office/officeart/2005/8/layout/hierarchy1"/>
    <dgm:cxn modelId="{A69F39CC-84DC-470B-8CA4-C45BF02D0746}" type="presParOf" srcId="{4DC099FB-1434-43E7-97AF-2EDA1A372BD4}" destId="{7ED4ABAF-6E88-41F0-8972-D23B38BAA69C}" srcOrd="0" destOrd="0" presId="urn:microsoft.com/office/officeart/2005/8/layout/hierarchy1"/>
    <dgm:cxn modelId="{E1B02821-3F9A-4678-BB87-A184D0965ED9}" type="presParOf" srcId="{4DC099FB-1434-43E7-97AF-2EDA1A372BD4}" destId="{7B6F23BD-739D-4B5A-AE62-44E1AA0F0761}" srcOrd="1" destOrd="0" presId="urn:microsoft.com/office/officeart/2005/8/layout/hierarchy1"/>
    <dgm:cxn modelId="{2DF16064-51AC-4DF2-BAC5-F1EC6FF26E76}" type="presParOf" srcId="{7FC8780D-A3C4-4DB2-BCDF-45727A14E2E1}" destId="{55F329A1-DD5A-48FF-AECF-E8CF4B06FBF5}" srcOrd="1" destOrd="0" presId="urn:microsoft.com/office/officeart/2005/8/layout/hierarchy1"/>
    <dgm:cxn modelId="{F80EBE15-C130-4C17-9131-87FDDAFC84D8}" type="presParOf" srcId="{55F329A1-DD5A-48FF-AECF-E8CF4B06FBF5}" destId="{39DFB5DD-74CF-4B1A-8576-1BAE24235B1B}" srcOrd="0" destOrd="0" presId="urn:microsoft.com/office/officeart/2005/8/layout/hierarchy1"/>
    <dgm:cxn modelId="{44BB6CB3-1ED4-49C6-B917-EA230322C591}" type="presParOf" srcId="{55F329A1-DD5A-48FF-AECF-E8CF4B06FBF5}" destId="{290E03FC-F3B8-4DA3-B587-FCDE59133A35}" srcOrd="1" destOrd="0" presId="urn:microsoft.com/office/officeart/2005/8/layout/hierarchy1"/>
    <dgm:cxn modelId="{77090228-BAE4-41DC-9199-056A22C0C97F}" type="presParOf" srcId="{290E03FC-F3B8-4DA3-B587-FCDE59133A35}" destId="{22D3D21E-B8CE-4F41-AD5E-CABFCCC2AC5A}" srcOrd="0" destOrd="0" presId="urn:microsoft.com/office/officeart/2005/8/layout/hierarchy1"/>
    <dgm:cxn modelId="{F83D6A54-2776-44C8-ABF3-03C4CD54E38D}" type="presParOf" srcId="{22D3D21E-B8CE-4F41-AD5E-CABFCCC2AC5A}" destId="{890736D5-2094-4D9C-9097-00B026512C38}" srcOrd="0" destOrd="0" presId="urn:microsoft.com/office/officeart/2005/8/layout/hierarchy1"/>
    <dgm:cxn modelId="{A5858BBD-8314-450F-8F98-043E807A0068}" type="presParOf" srcId="{22D3D21E-B8CE-4F41-AD5E-CABFCCC2AC5A}" destId="{D45B6461-A312-4703-A5D4-647583756588}" srcOrd="1" destOrd="0" presId="urn:microsoft.com/office/officeart/2005/8/layout/hierarchy1"/>
    <dgm:cxn modelId="{DE127DF9-F4D1-441F-BBC6-4880BF3C4B1F}" type="presParOf" srcId="{290E03FC-F3B8-4DA3-B587-FCDE59133A35}" destId="{C401F5BE-2B4F-4C82-83AD-CC52731055AD}" srcOrd="1" destOrd="0" presId="urn:microsoft.com/office/officeart/2005/8/layout/hierarchy1"/>
    <dgm:cxn modelId="{C65AA3CA-3852-4A6E-8AFD-5BD72F2386AE}" type="presParOf" srcId="{55F329A1-DD5A-48FF-AECF-E8CF4B06FBF5}" destId="{8F51A647-3C61-4F0B-A987-F51A6EB265AF}" srcOrd="2" destOrd="0" presId="urn:microsoft.com/office/officeart/2005/8/layout/hierarchy1"/>
    <dgm:cxn modelId="{2BF13AEC-1674-4AA3-A0CA-1C35D5AB8867}" type="presParOf" srcId="{55F329A1-DD5A-48FF-AECF-E8CF4B06FBF5}" destId="{0C632E37-DBC3-4527-BBFB-AB41C9E27CEA}" srcOrd="3" destOrd="0" presId="urn:microsoft.com/office/officeart/2005/8/layout/hierarchy1"/>
    <dgm:cxn modelId="{2B900C77-B589-42DE-8227-DCA26073B0EE}" type="presParOf" srcId="{0C632E37-DBC3-4527-BBFB-AB41C9E27CEA}" destId="{85E76897-1354-4889-94A3-7655160915CE}" srcOrd="0" destOrd="0" presId="urn:microsoft.com/office/officeart/2005/8/layout/hierarchy1"/>
    <dgm:cxn modelId="{D8A11842-5777-40E8-8734-E817C9AE67A8}" type="presParOf" srcId="{85E76897-1354-4889-94A3-7655160915CE}" destId="{1C62353F-D6A7-4341-B3A5-E94A0556CA21}" srcOrd="0" destOrd="0" presId="urn:microsoft.com/office/officeart/2005/8/layout/hierarchy1"/>
    <dgm:cxn modelId="{7EC8E74F-BA2D-432A-86CB-CD24D04A6D9B}" type="presParOf" srcId="{85E76897-1354-4889-94A3-7655160915CE}" destId="{56FB2442-513B-4EC5-A3F7-BF1455333AE6}" srcOrd="1" destOrd="0" presId="urn:microsoft.com/office/officeart/2005/8/layout/hierarchy1"/>
    <dgm:cxn modelId="{3E889845-5579-48B2-835B-A20D4BBFA8EF}" type="presParOf" srcId="{0C632E37-DBC3-4527-BBFB-AB41C9E27CEA}" destId="{70D93D30-3B4B-4F81-8A4F-67D2A820C35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7618B0-FAE5-40D6-BEB3-79D9E8C13BD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BF83A1FB-25A0-4398-BE6F-74DD2C559111}">
      <dgm:prSet/>
      <dgm:spPr/>
      <dgm:t>
        <a:bodyPr/>
        <a:lstStyle/>
        <a:p>
          <a:pPr>
            <a:defRPr b="1"/>
          </a:pPr>
          <a:r>
            <a:rPr lang="en-US"/>
            <a:t>Consider video games as objects</a:t>
          </a:r>
        </a:p>
      </dgm:t>
    </dgm:pt>
    <dgm:pt modelId="{5A0566E8-4FCA-4CB1-9ADA-D53B96AC72F8}" type="parTrans" cxnId="{3A995813-4BE8-4DEB-8DAA-2555E18287B1}">
      <dgm:prSet/>
      <dgm:spPr/>
      <dgm:t>
        <a:bodyPr/>
        <a:lstStyle/>
        <a:p>
          <a:endParaRPr lang="en-US"/>
        </a:p>
      </dgm:t>
    </dgm:pt>
    <dgm:pt modelId="{0F50C43E-681F-41B3-A920-AFC19C3E241D}" type="sibTrans" cxnId="{3A995813-4BE8-4DEB-8DAA-2555E18287B1}">
      <dgm:prSet/>
      <dgm:spPr/>
      <dgm:t>
        <a:bodyPr/>
        <a:lstStyle/>
        <a:p>
          <a:endParaRPr lang="en-US"/>
        </a:p>
      </dgm:t>
    </dgm:pt>
    <dgm:pt modelId="{3C4D69A7-1DBF-4FD9-ADB8-0CEA8252CE98}">
      <dgm:prSet/>
      <dgm:spPr/>
      <dgm:t>
        <a:bodyPr/>
        <a:lstStyle/>
        <a:p>
          <a:r>
            <a:rPr lang="en-US"/>
            <a:t>Morality of game:</a:t>
          </a:r>
        </a:p>
      </dgm:t>
    </dgm:pt>
    <dgm:pt modelId="{88B4D9A4-D6EC-4729-8743-44E11D4C0DE6}" type="parTrans" cxnId="{683F12DF-8A74-49CB-92EF-729E7C167575}">
      <dgm:prSet/>
      <dgm:spPr/>
      <dgm:t>
        <a:bodyPr/>
        <a:lstStyle/>
        <a:p>
          <a:endParaRPr lang="en-US"/>
        </a:p>
      </dgm:t>
    </dgm:pt>
    <dgm:pt modelId="{A5DD4C5D-3277-4204-B180-3F9C3E5187DE}" type="sibTrans" cxnId="{683F12DF-8A74-49CB-92EF-729E7C167575}">
      <dgm:prSet/>
      <dgm:spPr/>
      <dgm:t>
        <a:bodyPr/>
        <a:lstStyle/>
        <a:p>
          <a:endParaRPr lang="en-US"/>
        </a:p>
      </dgm:t>
    </dgm:pt>
    <dgm:pt modelId="{1391F05B-6D75-4242-A871-B739C0E6EAF6}">
      <dgm:prSet/>
      <dgm:spPr/>
      <dgm:t>
        <a:bodyPr/>
        <a:lstStyle/>
        <a:p>
          <a:r>
            <a:rPr lang="en-US"/>
            <a:t>Production</a:t>
          </a:r>
        </a:p>
      </dgm:t>
    </dgm:pt>
    <dgm:pt modelId="{3DE7D2DD-C6BC-41C9-91D6-E58C4EDC7259}" type="parTrans" cxnId="{ABEACEFE-9C01-40AF-A1DF-FE99A2441CD2}">
      <dgm:prSet/>
      <dgm:spPr/>
      <dgm:t>
        <a:bodyPr/>
        <a:lstStyle/>
        <a:p>
          <a:endParaRPr lang="en-US"/>
        </a:p>
      </dgm:t>
    </dgm:pt>
    <dgm:pt modelId="{D0534236-A5D5-47CB-90E0-5EA965336653}" type="sibTrans" cxnId="{ABEACEFE-9C01-40AF-A1DF-FE99A2441CD2}">
      <dgm:prSet/>
      <dgm:spPr/>
      <dgm:t>
        <a:bodyPr/>
        <a:lstStyle/>
        <a:p>
          <a:endParaRPr lang="en-US"/>
        </a:p>
      </dgm:t>
    </dgm:pt>
    <dgm:pt modelId="{382F2FB4-BA91-4230-8A22-89E2F1C71E4B}">
      <dgm:prSet/>
      <dgm:spPr/>
      <dgm:t>
        <a:bodyPr/>
        <a:lstStyle/>
        <a:p>
          <a:r>
            <a:rPr lang="en-US"/>
            <a:t>Marketing/Promotion Monetisation</a:t>
          </a:r>
        </a:p>
      </dgm:t>
    </dgm:pt>
    <dgm:pt modelId="{8C6DFA0E-0467-4B4C-B26C-5DF7B707904F}" type="parTrans" cxnId="{34BB0612-4A5A-41D2-850E-D2DC738D2C5B}">
      <dgm:prSet/>
      <dgm:spPr/>
      <dgm:t>
        <a:bodyPr/>
        <a:lstStyle/>
        <a:p>
          <a:endParaRPr lang="en-US"/>
        </a:p>
      </dgm:t>
    </dgm:pt>
    <dgm:pt modelId="{FDFED8C7-96D2-40A6-BB1B-9B339890AEBC}" type="sibTrans" cxnId="{34BB0612-4A5A-41D2-850E-D2DC738D2C5B}">
      <dgm:prSet/>
      <dgm:spPr/>
      <dgm:t>
        <a:bodyPr/>
        <a:lstStyle/>
        <a:p>
          <a:endParaRPr lang="en-US"/>
        </a:p>
      </dgm:t>
    </dgm:pt>
    <dgm:pt modelId="{BF624AB7-CA5A-46EE-A019-EB488493D370}" type="pres">
      <dgm:prSet presAssocID="{AF7618B0-FAE5-40D6-BEB3-79D9E8C13BD9}" presName="root" presStyleCnt="0">
        <dgm:presLayoutVars>
          <dgm:dir/>
          <dgm:resizeHandles val="exact"/>
        </dgm:presLayoutVars>
      </dgm:prSet>
      <dgm:spPr/>
    </dgm:pt>
    <dgm:pt modelId="{ED94CAF1-5FE5-4C28-BC12-682E5DFF9E93}" type="pres">
      <dgm:prSet presAssocID="{BF83A1FB-25A0-4398-BE6F-74DD2C559111}" presName="compNode" presStyleCnt="0"/>
      <dgm:spPr/>
    </dgm:pt>
    <dgm:pt modelId="{E33DDEAC-C6C4-44C3-8EC1-34C412F88FED}" type="pres">
      <dgm:prSet presAssocID="{BF83A1FB-25A0-4398-BE6F-74DD2C55911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C10B1891-1FD9-433C-AEA0-2AB2F46B149D}" type="pres">
      <dgm:prSet presAssocID="{BF83A1FB-25A0-4398-BE6F-74DD2C559111}" presName="iconSpace" presStyleCnt="0"/>
      <dgm:spPr/>
    </dgm:pt>
    <dgm:pt modelId="{D0011C6C-EC7A-409E-91C9-9FEC361235E3}" type="pres">
      <dgm:prSet presAssocID="{BF83A1FB-25A0-4398-BE6F-74DD2C559111}" presName="parTx" presStyleLbl="revTx" presStyleIdx="0" presStyleCnt="2">
        <dgm:presLayoutVars>
          <dgm:chMax val="0"/>
          <dgm:chPref val="0"/>
        </dgm:presLayoutVars>
      </dgm:prSet>
      <dgm:spPr/>
    </dgm:pt>
    <dgm:pt modelId="{E28FF547-0750-4A0A-9748-CFE1225DA65E}" type="pres">
      <dgm:prSet presAssocID="{BF83A1FB-25A0-4398-BE6F-74DD2C559111}" presName="txSpace" presStyleCnt="0"/>
      <dgm:spPr/>
    </dgm:pt>
    <dgm:pt modelId="{95C35A98-D7CD-471B-BC30-FD24F00B3E87}" type="pres">
      <dgm:prSet presAssocID="{BF83A1FB-25A0-4398-BE6F-74DD2C559111}" presName="desTx" presStyleLbl="revTx" presStyleIdx="1" presStyleCnt="2">
        <dgm:presLayoutVars/>
      </dgm:prSet>
      <dgm:spPr/>
    </dgm:pt>
  </dgm:ptLst>
  <dgm:cxnLst>
    <dgm:cxn modelId="{34BB0612-4A5A-41D2-850E-D2DC738D2C5B}" srcId="{3C4D69A7-1DBF-4FD9-ADB8-0CEA8252CE98}" destId="{382F2FB4-BA91-4230-8A22-89E2F1C71E4B}" srcOrd="1" destOrd="0" parTransId="{8C6DFA0E-0467-4B4C-B26C-5DF7B707904F}" sibTransId="{FDFED8C7-96D2-40A6-BB1B-9B339890AEBC}"/>
    <dgm:cxn modelId="{3A995813-4BE8-4DEB-8DAA-2555E18287B1}" srcId="{AF7618B0-FAE5-40D6-BEB3-79D9E8C13BD9}" destId="{BF83A1FB-25A0-4398-BE6F-74DD2C559111}" srcOrd="0" destOrd="0" parTransId="{5A0566E8-4FCA-4CB1-9ADA-D53B96AC72F8}" sibTransId="{0F50C43E-681F-41B3-A920-AFC19C3E241D}"/>
    <dgm:cxn modelId="{530E2E67-A605-4620-89AC-C1118CF4A5A1}" type="presOf" srcId="{3C4D69A7-1DBF-4FD9-ADB8-0CEA8252CE98}" destId="{95C35A98-D7CD-471B-BC30-FD24F00B3E87}" srcOrd="0" destOrd="0" presId="urn:microsoft.com/office/officeart/2018/5/layout/CenteredIconLabelDescriptionList"/>
    <dgm:cxn modelId="{1595EF6C-2AF3-493E-8ED7-3484C145BA5E}" type="presOf" srcId="{AF7618B0-FAE5-40D6-BEB3-79D9E8C13BD9}" destId="{BF624AB7-CA5A-46EE-A019-EB488493D370}" srcOrd="0" destOrd="0" presId="urn:microsoft.com/office/officeart/2018/5/layout/CenteredIconLabelDescriptionList"/>
    <dgm:cxn modelId="{ED108C58-D8B9-4C65-B2A5-925FE55A2682}" type="presOf" srcId="{382F2FB4-BA91-4230-8A22-89E2F1C71E4B}" destId="{95C35A98-D7CD-471B-BC30-FD24F00B3E87}" srcOrd="0" destOrd="2" presId="urn:microsoft.com/office/officeart/2018/5/layout/CenteredIconLabelDescriptionList"/>
    <dgm:cxn modelId="{B2D5588F-71A8-4388-A4C2-9E1A43577C12}" type="presOf" srcId="{BF83A1FB-25A0-4398-BE6F-74DD2C559111}" destId="{D0011C6C-EC7A-409E-91C9-9FEC361235E3}" srcOrd="0" destOrd="0" presId="urn:microsoft.com/office/officeart/2018/5/layout/CenteredIconLabelDescriptionList"/>
    <dgm:cxn modelId="{436496D1-A939-4779-844B-72A35BA6F13A}" type="presOf" srcId="{1391F05B-6D75-4242-A871-B739C0E6EAF6}" destId="{95C35A98-D7CD-471B-BC30-FD24F00B3E87}" srcOrd="0" destOrd="1" presId="urn:microsoft.com/office/officeart/2018/5/layout/CenteredIconLabelDescriptionList"/>
    <dgm:cxn modelId="{683F12DF-8A74-49CB-92EF-729E7C167575}" srcId="{BF83A1FB-25A0-4398-BE6F-74DD2C559111}" destId="{3C4D69A7-1DBF-4FD9-ADB8-0CEA8252CE98}" srcOrd="0" destOrd="0" parTransId="{88B4D9A4-D6EC-4729-8743-44E11D4C0DE6}" sibTransId="{A5DD4C5D-3277-4204-B180-3F9C3E5187DE}"/>
    <dgm:cxn modelId="{ABEACEFE-9C01-40AF-A1DF-FE99A2441CD2}" srcId="{3C4D69A7-1DBF-4FD9-ADB8-0CEA8252CE98}" destId="{1391F05B-6D75-4242-A871-B739C0E6EAF6}" srcOrd="0" destOrd="0" parTransId="{3DE7D2DD-C6BC-41C9-91D6-E58C4EDC7259}" sibTransId="{D0534236-A5D5-47CB-90E0-5EA965336653}"/>
    <dgm:cxn modelId="{9E63EC6A-830D-44AB-A376-6E2E6E8A0C0F}" type="presParOf" srcId="{BF624AB7-CA5A-46EE-A019-EB488493D370}" destId="{ED94CAF1-5FE5-4C28-BC12-682E5DFF9E93}" srcOrd="0" destOrd="0" presId="urn:microsoft.com/office/officeart/2018/5/layout/CenteredIconLabelDescriptionList"/>
    <dgm:cxn modelId="{0F6D1725-E2B7-4E7C-A6C2-82B6E5CC42BE}" type="presParOf" srcId="{ED94CAF1-5FE5-4C28-BC12-682E5DFF9E93}" destId="{E33DDEAC-C6C4-44C3-8EC1-34C412F88FED}" srcOrd="0" destOrd="0" presId="urn:microsoft.com/office/officeart/2018/5/layout/CenteredIconLabelDescriptionList"/>
    <dgm:cxn modelId="{5E16BCD0-B4A8-4B59-9FDF-0AC7D3D6EBC5}" type="presParOf" srcId="{ED94CAF1-5FE5-4C28-BC12-682E5DFF9E93}" destId="{C10B1891-1FD9-433C-AEA0-2AB2F46B149D}" srcOrd="1" destOrd="0" presId="urn:microsoft.com/office/officeart/2018/5/layout/CenteredIconLabelDescriptionList"/>
    <dgm:cxn modelId="{42D51EFA-5B25-4486-B54E-227FC2D3ECCA}" type="presParOf" srcId="{ED94CAF1-5FE5-4C28-BC12-682E5DFF9E93}" destId="{D0011C6C-EC7A-409E-91C9-9FEC361235E3}" srcOrd="2" destOrd="0" presId="urn:microsoft.com/office/officeart/2018/5/layout/CenteredIconLabelDescriptionList"/>
    <dgm:cxn modelId="{01DD4578-5E3D-4A51-B26B-7DDCE330BFED}" type="presParOf" srcId="{ED94CAF1-5FE5-4C28-BC12-682E5DFF9E93}" destId="{E28FF547-0750-4A0A-9748-CFE1225DA65E}" srcOrd="3" destOrd="0" presId="urn:microsoft.com/office/officeart/2018/5/layout/CenteredIconLabelDescriptionList"/>
    <dgm:cxn modelId="{7B264E3F-D540-4534-9446-DC7B8F75B44E}" type="presParOf" srcId="{ED94CAF1-5FE5-4C28-BC12-682E5DFF9E93}" destId="{95C35A98-D7CD-471B-BC30-FD24F00B3E8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02556B-43D5-4DDC-96A0-A129C33486B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B1E48A9-A39C-4F87-89BF-6E68D6FB30FF}">
      <dgm:prSet/>
      <dgm:spPr/>
      <dgm:t>
        <a:bodyPr/>
        <a:lstStyle/>
        <a:p>
          <a:r>
            <a:rPr lang="en-US" dirty="0"/>
            <a:t>Consider the playing of an individual game</a:t>
          </a:r>
        </a:p>
      </dgm:t>
    </dgm:pt>
    <dgm:pt modelId="{FAA5F82F-B9B4-42FC-8031-B62EB133C6D3}" type="parTrans" cxnId="{75BAB0B8-0EF7-40E3-9682-BA94D00F6CB4}">
      <dgm:prSet/>
      <dgm:spPr/>
      <dgm:t>
        <a:bodyPr/>
        <a:lstStyle/>
        <a:p>
          <a:endParaRPr lang="en-US"/>
        </a:p>
      </dgm:t>
    </dgm:pt>
    <dgm:pt modelId="{2FE0730D-DC7D-4F85-82DB-64FFB8AC09EE}" type="sibTrans" cxnId="{75BAB0B8-0EF7-40E3-9682-BA94D00F6CB4}">
      <dgm:prSet/>
      <dgm:spPr/>
      <dgm:t>
        <a:bodyPr/>
        <a:lstStyle/>
        <a:p>
          <a:endParaRPr lang="en-US"/>
        </a:p>
      </dgm:t>
    </dgm:pt>
    <dgm:pt modelId="{78120BE7-35C4-40B7-B630-68D155C0CFD6}">
      <dgm:prSet/>
      <dgm:spPr/>
      <dgm:t>
        <a:bodyPr/>
        <a:lstStyle/>
        <a:p>
          <a:r>
            <a:rPr lang="en-US" dirty="0"/>
            <a:t>Morality of actions performed by player though avatar</a:t>
          </a:r>
        </a:p>
      </dgm:t>
    </dgm:pt>
    <dgm:pt modelId="{94C41033-FD4C-42CC-8A0E-EA0E5C6385A4}" type="parTrans" cxnId="{0DDA60FC-505F-474F-B45F-74ED16FC6DF3}">
      <dgm:prSet/>
      <dgm:spPr/>
      <dgm:t>
        <a:bodyPr/>
        <a:lstStyle/>
        <a:p>
          <a:endParaRPr lang="en-US"/>
        </a:p>
      </dgm:t>
    </dgm:pt>
    <dgm:pt modelId="{1612C27F-7AEF-4EAD-8201-770D90546684}" type="sibTrans" cxnId="{0DDA60FC-505F-474F-B45F-74ED16FC6DF3}">
      <dgm:prSet/>
      <dgm:spPr/>
      <dgm:t>
        <a:bodyPr/>
        <a:lstStyle/>
        <a:p>
          <a:endParaRPr lang="en-US"/>
        </a:p>
      </dgm:t>
    </dgm:pt>
    <dgm:pt modelId="{F2AD7074-E9A2-4D3D-ADE6-9BA86C68F387}">
      <dgm:prSet/>
      <dgm:spPr/>
      <dgm:t>
        <a:bodyPr/>
        <a:lstStyle/>
        <a:p>
          <a:r>
            <a:rPr lang="en-US" dirty="0"/>
            <a:t>The player / avatar relationship (player-subject)</a:t>
          </a:r>
        </a:p>
      </dgm:t>
    </dgm:pt>
    <dgm:pt modelId="{05688593-CE1D-4C78-8EAA-12D2E122F2AE}" type="parTrans" cxnId="{571257E3-FF14-4EEF-887E-D86512D5E66A}">
      <dgm:prSet/>
      <dgm:spPr/>
      <dgm:t>
        <a:bodyPr/>
        <a:lstStyle/>
        <a:p>
          <a:endParaRPr lang="en-US"/>
        </a:p>
      </dgm:t>
    </dgm:pt>
    <dgm:pt modelId="{73385B76-F9F6-4825-ABD1-1BED0F5B9752}" type="sibTrans" cxnId="{571257E3-FF14-4EEF-887E-D86512D5E66A}">
      <dgm:prSet/>
      <dgm:spPr/>
      <dgm:t>
        <a:bodyPr/>
        <a:lstStyle/>
        <a:p>
          <a:endParaRPr lang="en-US"/>
        </a:p>
      </dgm:t>
    </dgm:pt>
    <dgm:pt modelId="{C0D3E6ED-54E5-4E52-9C85-1415497BA831}">
      <dgm:prSet/>
      <dgm:spPr/>
      <dgm:t>
        <a:bodyPr/>
        <a:lstStyle/>
        <a:p>
          <a:r>
            <a:rPr lang="en-US" dirty="0"/>
            <a:t>The player as a human (self-subject)</a:t>
          </a:r>
        </a:p>
      </dgm:t>
    </dgm:pt>
    <dgm:pt modelId="{793A6773-6B7E-408A-8EDA-3B32946E8356}" type="parTrans" cxnId="{67EBFA89-9FBE-43BD-9124-3623197317FE}">
      <dgm:prSet/>
      <dgm:spPr/>
      <dgm:t>
        <a:bodyPr/>
        <a:lstStyle/>
        <a:p>
          <a:endParaRPr lang="en-US"/>
        </a:p>
      </dgm:t>
    </dgm:pt>
    <dgm:pt modelId="{51664426-7E67-436C-A620-19CE798471AF}" type="sibTrans" cxnId="{67EBFA89-9FBE-43BD-9124-3623197317FE}">
      <dgm:prSet/>
      <dgm:spPr/>
      <dgm:t>
        <a:bodyPr/>
        <a:lstStyle/>
        <a:p>
          <a:endParaRPr lang="en-US"/>
        </a:p>
      </dgm:t>
    </dgm:pt>
    <dgm:pt modelId="{895995A9-9B45-4088-BD28-82D664C3BD18}">
      <dgm:prSet/>
      <dgm:spPr/>
      <dgm:t>
        <a:bodyPr/>
        <a:lstStyle/>
        <a:p>
          <a:r>
            <a:rPr lang="en-US"/>
            <a:t>Player-subject in the game</a:t>
          </a:r>
        </a:p>
      </dgm:t>
    </dgm:pt>
    <dgm:pt modelId="{1AE1C751-2DFB-4E42-A2A1-130EBF953CF7}" type="parTrans" cxnId="{B80865DC-DA72-4AD9-9876-6EB1A4D99BBF}">
      <dgm:prSet/>
      <dgm:spPr/>
      <dgm:t>
        <a:bodyPr/>
        <a:lstStyle/>
        <a:p>
          <a:endParaRPr lang="en-US"/>
        </a:p>
      </dgm:t>
    </dgm:pt>
    <dgm:pt modelId="{E5EBDCB2-A5D2-41D7-8665-FF47833FFBCA}" type="sibTrans" cxnId="{B80865DC-DA72-4AD9-9876-6EB1A4D99BBF}">
      <dgm:prSet/>
      <dgm:spPr/>
      <dgm:t>
        <a:bodyPr/>
        <a:lstStyle/>
        <a:p>
          <a:endParaRPr lang="en-US"/>
        </a:p>
      </dgm:t>
    </dgm:pt>
    <dgm:pt modelId="{A2F33606-D8AD-4C10-A0E1-A0E2255F1795}">
      <dgm:prSet/>
      <dgm:spPr/>
      <dgm:t>
        <a:bodyPr/>
        <a:lstStyle/>
        <a:p>
          <a:r>
            <a:rPr lang="en-US" dirty="0"/>
            <a:t> Key in this discussion:</a:t>
          </a:r>
        </a:p>
      </dgm:t>
    </dgm:pt>
    <dgm:pt modelId="{6ECA36F8-0ED4-4D3F-B498-9A89F5BA5F27}" type="parTrans" cxnId="{3A175583-010D-4C18-910C-9F3EE1DACC1C}">
      <dgm:prSet/>
      <dgm:spPr/>
      <dgm:t>
        <a:bodyPr/>
        <a:lstStyle/>
        <a:p>
          <a:endParaRPr lang="en-GB"/>
        </a:p>
      </dgm:t>
    </dgm:pt>
    <dgm:pt modelId="{F4A94A43-7484-4642-BE39-E0E141209495}" type="sibTrans" cxnId="{3A175583-010D-4C18-910C-9F3EE1DACC1C}">
      <dgm:prSet/>
      <dgm:spPr/>
      <dgm:t>
        <a:bodyPr/>
        <a:lstStyle/>
        <a:p>
          <a:endParaRPr lang="en-GB"/>
        </a:p>
      </dgm:t>
    </dgm:pt>
    <dgm:pt modelId="{2D2CDFA3-DD04-42D9-BC0E-09B1FBE69CD2}" type="pres">
      <dgm:prSet presAssocID="{9A02556B-43D5-4DDC-96A0-A129C33486BC}" presName="outerComposite" presStyleCnt="0">
        <dgm:presLayoutVars>
          <dgm:chMax val="5"/>
          <dgm:dir/>
          <dgm:resizeHandles val="exact"/>
        </dgm:presLayoutVars>
      </dgm:prSet>
      <dgm:spPr/>
    </dgm:pt>
    <dgm:pt modelId="{186F9FCE-BDD5-45F4-91AC-90B2DE78E475}" type="pres">
      <dgm:prSet presAssocID="{9A02556B-43D5-4DDC-96A0-A129C33486BC}" presName="dummyMaxCanvas" presStyleCnt="0">
        <dgm:presLayoutVars/>
      </dgm:prSet>
      <dgm:spPr/>
    </dgm:pt>
    <dgm:pt modelId="{C47A8C0D-78DC-43DB-841A-A02A67780B7B}" type="pres">
      <dgm:prSet presAssocID="{9A02556B-43D5-4DDC-96A0-A129C33486BC}" presName="OneNode_1" presStyleLbl="node1" presStyleIdx="0" presStyleCnt="1">
        <dgm:presLayoutVars>
          <dgm:bulletEnabled val="1"/>
        </dgm:presLayoutVars>
      </dgm:prSet>
      <dgm:spPr/>
    </dgm:pt>
  </dgm:ptLst>
  <dgm:cxnLst>
    <dgm:cxn modelId="{34B2980F-CA15-42C4-8DF2-D31ABB803AC0}" type="presOf" srcId="{C0D3E6ED-54E5-4E52-9C85-1415497BA831}" destId="{C47A8C0D-78DC-43DB-841A-A02A67780B7B}" srcOrd="0" destOrd="4" presId="urn:microsoft.com/office/officeart/2005/8/layout/vProcess5"/>
    <dgm:cxn modelId="{0C8C5036-BCDB-47A6-AA18-E5C06E0142C0}" type="presOf" srcId="{A2F33606-D8AD-4C10-A0E1-A0E2255F1795}" destId="{C47A8C0D-78DC-43DB-841A-A02A67780B7B}" srcOrd="0" destOrd="2" presId="urn:microsoft.com/office/officeart/2005/8/layout/vProcess5"/>
    <dgm:cxn modelId="{CC1AA73F-D192-401C-9285-01C25B76C075}" type="presOf" srcId="{895995A9-9B45-4088-BD28-82D664C3BD18}" destId="{C47A8C0D-78DC-43DB-841A-A02A67780B7B}" srcOrd="0" destOrd="5" presId="urn:microsoft.com/office/officeart/2005/8/layout/vProcess5"/>
    <dgm:cxn modelId="{9C48C153-5EAB-4EF1-94EA-5A6DFB0E26B4}" type="presOf" srcId="{78120BE7-35C4-40B7-B630-68D155C0CFD6}" destId="{C47A8C0D-78DC-43DB-841A-A02A67780B7B}" srcOrd="0" destOrd="1" presId="urn:microsoft.com/office/officeart/2005/8/layout/vProcess5"/>
    <dgm:cxn modelId="{07865E59-9872-4FAD-AEF5-43F7DA85BD96}" type="presOf" srcId="{9A02556B-43D5-4DDC-96A0-A129C33486BC}" destId="{2D2CDFA3-DD04-42D9-BC0E-09B1FBE69CD2}" srcOrd="0" destOrd="0" presId="urn:microsoft.com/office/officeart/2005/8/layout/vProcess5"/>
    <dgm:cxn modelId="{3A175583-010D-4C18-910C-9F3EE1DACC1C}" srcId="{FB1E48A9-A39C-4F87-89BF-6E68D6FB30FF}" destId="{A2F33606-D8AD-4C10-A0E1-A0E2255F1795}" srcOrd="1" destOrd="0" parTransId="{6ECA36F8-0ED4-4D3F-B498-9A89F5BA5F27}" sibTransId="{F4A94A43-7484-4642-BE39-E0E141209495}"/>
    <dgm:cxn modelId="{67EBFA89-9FBE-43BD-9124-3623197317FE}" srcId="{A2F33606-D8AD-4C10-A0E1-A0E2255F1795}" destId="{C0D3E6ED-54E5-4E52-9C85-1415497BA831}" srcOrd="1" destOrd="0" parTransId="{793A6773-6B7E-408A-8EDA-3B32946E8356}" sibTransId="{51664426-7E67-436C-A620-19CE798471AF}"/>
    <dgm:cxn modelId="{5D571BA5-88B9-4678-B6FA-B854D8C8E462}" type="presOf" srcId="{FB1E48A9-A39C-4F87-89BF-6E68D6FB30FF}" destId="{C47A8C0D-78DC-43DB-841A-A02A67780B7B}" srcOrd="0" destOrd="0" presId="urn:microsoft.com/office/officeart/2005/8/layout/vProcess5"/>
    <dgm:cxn modelId="{75BAB0B8-0EF7-40E3-9682-BA94D00F6CB4}" srcId="{9A02556B-43D5-4DDC-96A0-A129C33486BC}" destId="{FB1E48A9-A39C-4F87-89BF-6E68D6FB30FF}" srcOrd="0" destOrd="0" parTransId="{FAA5F82F-B9B4-42FC-8031-B62EB133C6D3}" sibTransId="{2FE0730D-DC7D-4F85-82DB-64FFB8AC09EE}"/>
    <dgm:cxn modelId="{B80865DC-DA72-4AD9-9876-6EB1A4D99BBF}" srcId="{A2F33606-D8AD-4C10-A0E1-A0E2255F1795}" destId="{895995A9-9B45-4088-BD28-82D664C3BD18}" srcOrd="2" destOrd="0" parTransId="{1AE1C751-2DFB-4E42-A2A1-130EBF953CF7}" sibTransId="{E5EBDCB2-A5D2-41D7-8665-FF47833FFBCA}"/>
    <dgm:cxn modelId="{6BA0D0DD-56C8-4F23-8138-92C8776B7E8B}" type="presOf" srcId="{F2AD7074-E9A2-4D3D-ADE6-9BA86C68F387}" destId="{C47A8C0D-78DC-43DB-841A-A02A67780B7B}" srcOrd="0" destOrd="3" presId="urn:microsoft.com/office/officeart/2005/8/layout/vProcess5"/>
    <dgm:cxn modelId="{571257E3-FF14-4EEF-887E-D86512D5E66A}" srcId="{A2F33606-D8AD-4C10-A0E1-A0E2255F1795}" destId="{F2AD7074-E9A2-4D3D-ADE6-9BA86C68F387}" srcOrd="0" destOrd="0" parTransId="{05688593-CE1D-4C78-8EAA-12D2E122F2AE}" sibTransId="{73385B76-F9F6-4825-ABD1-1BED0F5B9752}"/>
    <dgm:cxn modelId="{0DDA60FC-505F-474F-B45F-74ED16FC6DF3}" srcId="{FB1E48A9-A39C-4F87-89BF-6E68D6FB30FF}" destId="{78120BE7-35C4-40B7-B630-68D155C0CFD6}" srcOrd="0" destOrd="0" parTransId="{94C41033-FD4C-42CC-8A0E-EA0E5C6385A4}" sibTransId="{1612C27F-7AEF-4EAD-8201-770D90546684}"/>
    <dgm:cxn modelId="{3E4F8317-21BB-4580-9B34-C638F8EC0351}" type="presParOf" srcId="{2D2CDFA3-DD04-42D9-BC0E-09B1FBE69CD2}" destId="{186F9FCE-BDD5-45F4-91AC-90B2DE78E475}" srcOrd="0" destOrd="0" presId="urn:microsoft.com/office/officeart/2005/8/layout/vProcess5"/>
    <dgm:cxn modelId="{81A14C58-BEBD-4B6F-B2E1-F040B319C326}" type="presParOf" srcId="{2D2CDFA3-DD04-42D9-BC0E-09B1FBE69CD2}" destId="{C47A8C0D-78DC-43DB-841A-A02A67780B7B}" srcOrd="1"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1AF9F96-0FC6-4DF6-B24D-2CFFC5F0FAA1}"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FE29011-4556-49D7-B180-1ACE6DA49FF0}">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dgm:spPr>
      <dgm:t>
        <a:bodyPr/>
        <a:lstStyle/>
        <a:p>
          <a:r>
            <a:rPr lang="en-US" dirty="0" err="1">
              <a:hlinkClick xmlns:r="http://schemas.openxmlformats.org/officeDocument/2006/relationships" r:id="rId1"/>
            </a:rPr>
            <a:t>Sicart</a:t>
          </a:r>
          <a:r>
            <a:rPr lang="en-US" dirty="0">
              <a:hlinkClick xmlns:r="http://schemas.openxmlformats.org/officeDocument/2006/relationships" r:id="rId1"/>
            </a:rPr>
            <a:t> (2009)</a:t>
          </a:r>
          <a:r>
            <a:rPr lang="en-US" dirty="0"/>
            <a:t> argues:</a:t>
          </a:r>
        </a:p>
      </dgm:t>
    </dgm:pt>
    <dgm:pt modelId="{A427F2DE-A026-48BA-81FA-0476AB726E7D}" type="parTrans" cxnId="{E02FDE18-962C-456B-9962-2756B72B5B19}">
      <dgm:prSet/>
      <dgm:spPr/>
      <dgm:t>
        <a:bodyPr/>
        <a:lstStyle/>
        <a:p>
          <a:endParaRPr lang="en-US"/>
        </a:p>
      </dgm:t>
    </dgm:pt>
    <dgm:pt modelId="{E8026907-8B67-4DB3-A792-FC52565A11E1}" type="sibTrans" cxnId="{E02FDE18-962C-456B-9962-2756B72B5B19}">
      <dgm:prSet/>
      <dgm:spPr/>
      <dgm:t>
        <a:bodyPr/>
        <a:lstStyle/>
        <a:p>
          <a:endParaRPr lang="en-US"/>
        </a:p>
      </dgm:t>
    </dgm:pt>
    <dgm:pt modelId="{704DACBD-B3B5-4D0A-9FA6-21F8F94E65FA}">
      <dgm:prSet/>
      <dgm:spPr/>
      <dgm:t>
        <a:bodyPr/>
        <a:lstStyle/>
        <a:p>
          <a:r>
            <a:rPr lang="en-US"/>
            <a:t>Computer Games are Designed Ethical Systems</a:t>
          </a:r>
        </a:p>
      </dgm:t>
    </dgm:pt>
    <dgm:pt modelId="{C35A980F-8939-40B8-9FFC-2AD1D31D1FB7}" type="parTrans" cxnId="{A8FDE641-5485-40C5-B276-62E1490BC64D}">
      <dgm:prSet/>
      <dgm:spPr/>
      <dgm:t>
        <a:bodyPr/>
        <a:lstStyle/>
        <a:p>
          <a:endParaRPr lang="en-US"/>
        </a:p>
      </dgm:t>
    </dgm:pt>
    <dgm:pt modelId="{FF5968B0-37D3-472C-B0C9-13C378B5CD0B}" type="sibTrans" cxnId="{A8FDE641-5485-40C5-B276-62E1490BC64D}">
      <dgm:prSet/>
      <dgm:spPr/>
      <dgm:t>
        <a:bodyPr/>
        <a:lstStyle/>
        <a:p>
          <a:endParaRPr lang="en-US"/>
        </a:p>
      </dgm:t>
    </dgm:pt>
    <dgm:pt modelId="{ECA89100-4C52-4A8D-AB1D-76CB77870E48}">
      <dgm:prSet/>
      <dgm:spPr/>
      <dgm:t>
        <a:bodyPr/>
        <a:lstStyle/>
        <a:p>
          <a:r>
            <a:rPr lang="en-US"/>
            <a:t>Players are Moral Beings</a:t>
          </a:r>
        </a:p>
      </dgm:t>
    </dgm:pt>
    <dgm:pt modelId="{00CA6447-23AB-4E89-98F5-4A1B9B862577}" type="parTrans" cxnId="{885D86E0-467A-4E75-B37D-9536A68AA2D9}">
      <dgm:prSet/>
      <dgm:spPr/>
      <dgm:t>
        <a:bodyPr/>
        <a:lstStyle/>
        <a:p>
          <a:endParaRPr lang="en-US"/>
        </a:p>
      </dgm:t>
    </dgm:pt>
    <dgm:pt modelId="{0E4A7F29-FFB3-45F5-BF88-B271CF43EE45}" type="sibTrans" cxnId="{885D86E0-467A-4E75-B37D-9536A68AA2D9}">
      <dgm:prSet/>
      <dgm:spPr/>
      <dgm:t>
        <a:bodyPr/>
        <a:lstStyle/>
        <a:p>
          <a:endParaRPr lang="en-US"/>
        </a:p>
      </dgm:t>
    </dgm:pt>
    <dgm:pt modelId="{7CCB1F1B-3AA8-4C70-9BB1-330C37101DD2}">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dgm:spPr>
      <dgm:t>
        <a:bodyPr/>
        <a:lstStyle/>
        <a:p>
          <a:r>
            <a:rPr lang="en-US"/>
            <a:t>Games</a:t>
          </a:r>
        </a:p>
      </dgm:t>
    </dgm:pt>
    <dgm:pt modelId="{58B519E8-F0F7-4A10-A316-70DB8B4616B3}" type="parTrans" cxnId="{75EF7267-4D76-4DBC-BF4F-B4D75F469E7E}">
      <dgm:prSet/>
      <dgm:spPr/>
      <dgm:t>
        <a:bodyPr/>
        <a:lstStyle/>
        <a:p>
          <a:endParaRPr lang="en-US"/>
        </a:p>
      </dgm:t>
    </dgm:pt>
    <dgm:pt modelId="{22AE374F-E8A2-4361-ADF8-0B0B5C657A92}" type="sibTrans" cxnId="{75EF7267-4D76-4DBC-BF4F-B4D75F469E7E}">
      <dgm:prSet/>
      <dgm:spPr/>
      <dgm:t>
        <a:bodyPr/>
        <a:lstStyle/>
        <a:p>
          <a:endParaRPr lang="en-US"/>
        </a:p>
      </dgm:t>
    </dgm:pt>
    <dgm:pt modelId="{D821F8A2-CFF9-4223-A0A8-251E6BEED316}">
      <dgm:prSet/>
      <dgm:spPr/>
      <dgm:t>
        <a:bodyPr/>
        <a:lstStyle/>
        <a:p>
          <a:r>
            <a:rPr lang="en-US"/>
            <a:t>Have an ethical dimension</a:t>
          </a:r>
        </a:p>
      </dgm:t>
    </dgm:pt>
    <dgm:pt modelId="{1249FDB1-A0C7-4848-BE89-7A5433BF5420}" type="parTrans" cxnId="{E19D74F6-3717-4C24-9C53-51110D9F7DA8}">
      <dgm:prSet/>
      <dgm:spPr/>
      <dgm:t>
        <a:bodyPr/>
        <a:lstStyle/>
        <a:p>
          <a:endParaRPr lang="en-US"/>
        </a:p>
      </dgm:t>
    </dgm:pt>
    <dgm:pt modelId="{BE376791-EF35-4A93-9581-A616D8355A3E}" type="sibTrans" cxnId="{E19D74F6-3717-4C24-9C53-51110D9F7DA8}">
      <dgm:prSet/>
      <dgm:spPr/>
      <dgm:t>
        <a:bodyPr/>
        <a:lstStyle/>
        <a:p>
          <a:endParaRPr lang="en-US"/>
        </a:p>
      </dgm:t>
    </dgm:pt>
    <dgm:pt modelId="{E7539EBB-53AA-402A-AF42-BAF08FEEA6EA}">
      <dgm:prSet/>
      <dgm:spPr/>
      <dgm:t>
        <a:bodyPr/>
        <a:lstStyle/>
        <a:p>
          <a:r>
            <a:rPr lang="en-US"/>
            <a:t>Forcing players into unethical actions</a:t>
          </a:r>
        </a:p>
      </dgm:t>
    </dgm:pt>
    <dgm:pt modelId="{82AC67F9-E3F4-4579-89CB-A5E6038AB2F5}" type="parTrans" cxnId="{7F367B24-8857-42AF-AEAC-BD601E069F84}">
      <dgm:prSet/>
      <dgm:spPr/>
      <dgm:t>
        <a:bodyPr/>
        <a:lstStyle/>
        <a:p>
          <a:endParaRPr lang="en-US"/>
        </a:p>
      </dgm:t>
    </dgm:pt>
    <dgm:pt modelId="{C59070C8-6DA4-47EE-BA6A-AE7F0C762471}" type="sibTrans" cxnId="{7F367B24-8857-42AF-AEAC-BD601E069F84}">
      <dgm:prSet/>
      <dgm:spPr/>
      <dgm:t>
        <a:bodyPr/>
        <a:lstStyle/>
        <a:p>
          <a:endParaRPr lang="en-US"/>
        </a:p>
      </dgm:t>
    </dgm:pt>
    <dgm:pt modelId="{4CFE6F20-1355-49CA-BB22-C4AF3905DE52}">
      <dgm:prSet/>
      <dgm:spPr/>
      <dgm:t>
        <a:bodyPr/>
        <a:lstStyle/>
        <a:p>
          <a:r>
            <a:rPr lang="en-US"/>
            <a:t>Allowing choice</a:t>
          </a:r>
        </a:p>
      </dgm:t>
    </dgm:pt>
    <dgm:pt modelId="{FB81AF1C-2E1F-4B6D-90E6-4E624F0E74FF}" type="parTrans" cxnId="{B386A64A-98D4-4EFD-98BB-39C41AFC8E2E}">
      <dgm:prSet/>
      <dgm:spPr/>
      <dgm:t>
        <a:bodyPr/>
        <a:lstStyle/>
        <a:p>
          <a:endParaRPr lang="en-US"/>
        </a:p>
      </dgm:t>
    </dgm:pt>
    <dgm:pt modelId="{83AF4CB8-7582-494F-B314-D5F50BFD7E5D}" type="sibTrans" cxnId="{B386A64A-98D4-4EFD-98BB-39C41AFC8E2E}">
      <dgm:prSet/>
      <dgm:spPr/>
      <dgm:t>
        <a:bodyPr/>
        <a:lstStyle/>
        <a:p>
          <a:endParaRPr lang="en-US"/>
        </a:p>
      </dgm:t>
    </dgm:pt>
    <dgm:pt modelId="{3BFA6ABA-E7B3-4420-BC63-4205E9356CF3}">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dgm:spPr>
      <dgm:t>
        <a:bodyPr/>
        <a:lstStyle/>
        <a:p>
          <a:r>
            <a:rPr lang="en-US"/>
            <a:t>Game Design, must include a moral dimension.</a:t>
          </a:r>
        </a:p>
      </dgm:t>
    </dgm:pt>
    <dgm:pt modelId="{08D7C4A1-8E8B-4917-BD48-06C32B37F65E}" type="parTrans" cxnId="{55422907-A1A0-4298-BE25-789D37D420F1}">
      <dgm:prSet/>
      <dgm:spPr/>
      <dgm:t>
        <a:bodyPr/>
        <a:lstStyle/>
        <a:p>
          <a:endParaRPr lang="en-US"/>
        </a:p>
      </dgm:t>
    </dgm:pt>
    <dgm:pt modelId="{F36A5C35-42BA-4535-9824-A404682E18C2}" type="sibTrans" cxnId="{55422907-A1A0-4298-BE25-789D37D420F1}">
      <dgm:prSet/>
      <dgm:spPr/>
      <dgm:t>
        <a:bodyPr/>
        <a:lstStyle/>
        <a:p>
          <a:endParaRPr lang="en-US"/>
        </a:p>
      </dgm:t>
    </dgm:pt>
    <dgm:pt modelId="{680A09FD-4B6C-4A8E-8E9F-2146C8527CB8}">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dgm:spPr>
      <dgm:t>
        <a:bodyPr/>
        <a:lstStyle/>
        <a:p>
          <a:r>
            <a:rPr lang="en-US"/>
            <a:t>This goes beyond ethics as a mechanic!</a:t>
          </a:r>
        </a:p>
      </dgm:t>
    </dgm:pt>
    <dgm:pt modelId="{C69E1EE4-3FA1-49B6-A482-D0CBDC644B16}" type="parTrans" cxnId="{B25D5EAD-88EF-4E2F-8CB9-D559F4B4DA21}">
      <dgm:prSet/>
      <dgm:spPr/>
      <dgm:t>
        <a:bodyPr/>
        <a:lstStyle/>
        <a:p>
          <a:endParaRPr lang="en-US"/>
        </a:p>
      </dgm:t>
    </dgm:pt>
    <dgm:pt modelId="{EE458F71-C483-4FFB-AD22-2F258167FCA9}" type="sibTrans" cxnId="{B25D5EAD-88EF-4E2F-8CB9-D559F4B4DA21}">
      <dgm:prSet/>
      <dgm:spPr/>
      <dgm:t>
        <a:bodyPr/>
        <a:lstStyle/>
        <a:p>
          <a:endParaRPr lang="en-US"/>
        </a:p>
      </dgm:t>
    </dgm:pt>
    <dgm:pt modelId="{58936787-D390-4D63-8397-725CF44F9071}">
      <dgm:prSet/>
      <dgm:spPr/>
      <dgm:t>
        <a:bodyPr/>
        <a:lstStyle/>
        <a:p>
          <a:r>
            <a:rPr lang="en-US"/>
            <a:t>E.g., Fable 2, Star Wars: Knights of the Old Republic.</a:t>
          </a:r>
        </a:p>
      </dgm:t>
    </dgm:pt>
    <dgm:pt modelId="{2FA20FD1-1EBE-4466-A463-2A5794B027C6}" type="parTrans" cxnId="{9AB00CFC-2A67-475F-B364-AB9D901CFB16}">
      <dgm:prSet/>
      <dgm:spPr/>
      <dgm:t>
        <a:bodyPr/>
        <a:lstStyle/>
        <a:p>
          <a:endParaRPr lang="en-US"/>
        </a:p>
      </dgm:t>
    </dgm:pt>
    <dgm:pt modelId="{FE6504EF-F1E2-4A21-9884-A82B107BC3FD}" type="sibTrans" cxnId="{9AB00CFC-2A67-475F-B364-AB9D901CFB16}">
      <dgm:prSet/>
      <dgm:spPr/>
      <dgm:t>
        <a:bodyPr/>
        <a:lstStyle/>
        <a:p>
          <a:endParaRPr lang="en-US"/>
        </a:p>
      </dgm:t>
    </dgm:pt>
    <dgm:pt modelId="{4A0B7E90-A5A1-4443-BF2D-C24A5BA2F838}" type="pres">
      <dgm:prSet presAssocID="{91AF9F96-0FC6-4DF6-B24D-2CFFC5F0FAA1}" presName="linear" presStyleCnt="0">
        <dgm:presLayoutVars>
          <dgm:dir/>
          <dgm:animLvl val="lvl"/>
          <dgm:resizeHandles val="exact"/>
        </dgm:presLayoutVars>
      </dgm:prSet>
      <dgm:spPr/>
    </dgm:pt>
    <dgm:pt modelId="{E5A981CD-664D-44EF-8C0C-9464E71A34CC}" type="pres">
      <dgm:prSet presAssocID="{EFE29011-4556-49D7-B180-1ACE6DA49FF0}" presName="parentLin" presStyleCnt="0"/>
      <dgm:spPr/>
    </dgm:pt>
    <dgm:pt modelId="{DF455210-ADE3-4E41-B41E-0E4FEA56968C}" type="pres">
      <dgm:prSet presAssocID="{EFE29011-4556-49D7-B180-1ACE6DA49FF0}" presName="parentLeftMargin" presStyleLbl="node1" presStyleIdx="0" presStyleCnt="4"/>
      <dgm:spPr/>
    </dgm:pt>
    <dgm:pt modelId="{B1CFFD8D-D698-45FB-A989-4D6910222025}" type="pres">
      <dgm:prSet presAssocID="{EFE29011-4556-49D7-B180-1ACE6DA49FF0}" presName="parentText" presStyleLbl="node1" presStyleIdx="0" presStyleCnt="4">
        <dgm:presLayoutVars>
          <dgm:chMax val="0"/>
          <dgm:bulletEnabled val="1"/>
        </dgm:presLayoutVars>
      </dgm:prSet>
      <dgm:spPr/>
    </dgm:pt>
    <dgm:pt modelId="{BC79A9EF-B573-4808-A242-4DC2B6B3C757}" type="pres">
      <dgm:prSet presAssocID="{EFE29011-4556-49D7-B180-1ACE6DA49FF0}" presName="negativeSpace" presStyleCnt="0"/>
      <dgm:spPr/>
    </dgm:pt>
    <dgm:pt modelId="{7EF3C67E-D6DD-4BA3-9F7A-73616C8D3D8E}" type="pres">
      <dgm:prSet presAssocID="{EFE29011-4556-49D7-B180-1ACE6DA49FF0}" presName="childText" presStyleLbl="conFgAcc1" presStyleIdx="0" presStyleCnt="4">
        <dgm:presLayoutVars>
          <dgm:bulletEnabled val="1"/>
        </dgm:presLayoutVars>
      </dgm:prSet>
      <dgm:spPr/>
    </dgm:pt>
    <dgm:pt modelId="{8B7D24F6-E9BA-4494-9A0C-920C1BE752C6}" type="pres">
      <dgm:prSet presAssocID="{E8026907-8B67-4DB3-A792-FC52565A11E1}" presName="spaceBetweenRectangles" presStyleCnt="0"/>
      <dgm:spPr/>
    </dgm:pt>
    <dgm:pt modelId="{A22468E4-BC9C-4E9F-8394-413BBED1C1EF}" type="pres">
      <dgm:prSet presAssocID="{7CCB1F1B-3AA8-4C70-9BB1-330C37101DD2}" presName="parentLin" presStyleCnt="0"/>
      <dgm:spPr/>
    </dgm:pt>
    <dgm:pt modelId="{691746EB-806E-4FDD-98F5-1434BAC21A7C}" type="pres">
      <dgm:prSet presAssocID="{7CCB1F1B-3AA8-4C70-9BB1-330C37101DD2}" presName="parentLeftMargin" presStyleLbl="node1" presStyleIdx="0" presStyleCnt="4"/>
      <dgm:spPr/>
    </dgm:pt>
    <dgm:pt modelId="{EA6C5DF2-9DE1-4447-9DD2-AA6ADCBF2654}" type="pres">
      <dgm:prSet presAssocID="{7CCB1F1B-3AA8-4C70-9BB1-330C37101DD2}" presName="parentText" presStyleLbl="node1" presStyleIdx="1" presStyleCnt="4">
        <dgm:presLayoutVars>
          <dgm:chMax val="0"/>
          <dgm:bulletEnabled val="1"/>
        </dgm:presLayoutVars>
      </dgm:prSet>
      <dgm:spPr/>
    </dgm:pt>
    <dgm:pt modelId="{AC60929B-F726-4715-8CCF-5B69315615FA}" type="pres">
      <dgm:prSet presAssocID="{7CCB1F1B-3AA8-4C70-9BB1-330C37101DD2}" presName="negativeSpace" presStyleCnt="0"/>
      <dgm:spPr/>
    </dgm:pt>
    <dgm:pt modelId="{072D4DB6-412E-40FC-AD9E-03FA28FA5A8A}" type="pres">
      <dgm:prSet presAssocID="{7CCB1F1B-3AA8-4C70-9BB1-330C37101DD2}" presName="childText" presStyleLbl="conFgAcc1" presStyleIdx="1" presStyleCnt="4">
        <dgm:presLayoutVars>
          <dgm:bulletEnabled val="1"/>
        </dgm:presLayoutVars>
      </dgm:prSet>
      <dgm:spPr/>
    </dgm:pt>
    <dgm:pt modelId="{22620B05-6CD6-43C8-8476-EE661F2B4544}" type="pres">
      <dgm:prSet presAssocID="{22AE374F-E8A2-4361-ADF8-0B0B5C657A92}" presName="spaceBetweenRectangles" presStyleCnt="0"/>
      <dgm:spPr/>
    </dgm:pt>
    <dgm:pt modelId="{44A44261-FFD9-4B50-93E5-CF7B181365A2}" type="pres">
      <dgm:prSet presAssocID="{3BFA6ABA-E7B3-4420-BC63-4205E9356CF3}" presName="parentLin" presStyleCnt="0"/>
      <dgm:spPr/>
    </dgm:pt>
    <dgm:pt modelId="{29B3AF1A-2BF2-465C-9670-11E421C3BF41}" type="pres">
      <dgm:prSet presAssocID="{3BFA6ABA-E7B3-4420-BC63-4205E9356CF3}" presName="parentLeftMargin" presStyleLbl="node1" presStyleIdx="1" presStyleCnt="4"/>
      <dgm:spPr/>
    </dgm:pt>
    <dgm:pt modelId="{B2EF7D29-F63D-4E4A-8079-1E0A87FB37FF}" type="pres">
      <dgm:prSet presAssocID="{3BFA6ABA-E7B3-4420-BC63-4205E9356CF3}" presName="parentText" presStyleLbl="node1" presStyleIdx="2" presStyleCnt="4">
        <dgm:presLayoutVars>
          <dgm:chMax val="0"/>
          <dgm:bulletEnabled val="1"/>
        </dgm:presLayoutVars>
      </dgm:prSet>
      <dgm:spPr/>
    </dgm:pt>
    <dgm:pt modelId="{BA265AAD-01CC-4DF7-B6CF-19C377F58840}" type="pres">
      <dgm:prSet presAssocID="{3BFA6ABA-E7B3-4420-BC63-4205E9356CF3}" presName="negativeSpace" presStyleCnt="0"/>
      <dgm:spPr/>
    </dgm:pt>
    <dgm:pt modelId="{191103E8-D337-4C15-8C28-4BB43D61EE0F}" type="pres">
      <dgm:prSet presAssocID="{3BFA6ABA-E7B3-4420-BC63-4205E9356CF3}" presName="childText" presStyleLbl="conFgAcc1" presStyleIdx="2" presStyleCnt="4">
        <dgm:presLayoutVars>
          <dgm:bulletEnabled val="1"/>
        </dgm:presLayoutVars>
      </dgm:prSet>
      <dgm:spPr/>
    </dgm:pt>
    <dgm:pt modelId="{1B4533E6-2CE9-4B45-BDA3-EA7150C09286}" type="pres">
      <dgm:prSet presAssocID="{F36A5C35-42BA-4535-9824-A404682E18C2}" presName="spaceBetweenRectangles" presStyleCnt="0"/>
      <dgm:spPr/>
    </dgm:pt>
    <dgm:pt modelId="{83C2465E-18F7-4A79-A734-BC0A96A263F7}" type="pres">
      <dgm:prSet presAssocID="{680A09FD-4B6C-4A8E-8E9F-2146C8527CB8}" presName="parentLin" presStyleCnt="0"/>
      <dgm:spPr/>
    </dgm:pt>
    <dgm:pt modelId="{49533577-F8C9-45E2-9AC2-3E242987AE77}" type="pres">
      <dgm:prSet presAssocID="{680A09FD-4B6C-4A8E-8E9F-2146C8527CB8}" presName="parentLeftMargin" presStyleLbl="node1" presStyleIdx="2" presStyleCnt="4"/>
      <dgm:spPr/>
    </dgm:pt>
    <dgm:pt modelId="{D2689C07-1A28-43B0-A953-F36115091376}" type="pres">
      <dgm:prSet presAssocID="{680A09FD-4B6C-4A8E-8E9F-2146C8527CB8}" presName="parentText" presStyleLbl="node1" presStyleIdx="3" presStyleCnt="4">
        <dgm:presLayoutVars>
          <dgm:chMax val="0"/>
          <dgm:bulletEnabled val="1"/>
        </dgm:presLayoutVars>
      </dgm:prSet>
      <dgm:spPr/>
    </dgm:pt>
    <dgm:pt modelId="{48396806-D093-444B-9EE6-4855F01588E4}" type="pres">
      <dgm:prSet presAssocID="{680A09FD-4B6C-4A8E-8E9F-2146C8527CB8}" presName="negativeSpace" presStyleCnt="0"/>
      <dgm:spPr/>
    </dgm:pt>
    <dgm:pt modelId="{8D8AC89F-B1B3-4A6D-899C-996CE50D4335}" type="pres">
      <dgm:prSet presAssocID="{680A09FD-4B6C-4A8E-8E9F-2146C8527CB8}" presName="childText" presStyleLbl="conFgAcc1" presStyleIdx="3" presStyleCnt="4">
        <dgm:presLayoutVars>
          <dgm:bulletEnabled val="1"/>
        </dgm:presLayoutVars>
      </dgm:prSet>
      <dgm:spPr/>
    </dgm:pt>
  </dgm:ptLst>
  <dgm:cxnLst>
    <dgm:cxn modelId="{55422907-A1A0-4298-BE25-789D37D420F1}" srcId="{91AF9F96-0FC6-4DF6-B24D-2CFFC5F0FAA1}" destId="{3BFA6ABA-E7B3-4420-BC63-4205E9356CF3}" srcOrd="2" destOrd="0" parTransId="{08D7C4A1-8E8B-4917-BD48-06C32B37F65E}" sibTransId="{F36A5C35-42BA-4535-9824-A404682E18C2}"/>
    <dgm:cxn modelId="{E02FDE18-962C-456B-9962-2756B72B5B19}" srcId="{91AF9F96-0FC6-4DF6-B24D-2CFFC5F0FAA1}" destId="{EFE29011-4556-49D7-B180-1ACE6DA49FF0}" srcOrd="0" destOrd="0" parTransId="{A427F2DE-A026-48BA-81FA-0476AB726E7D}" sibTransId="{E8026907-8B67-4DB3-A792-FC52565A11E1}"/>
    <dgm:cxn modelId="{58DF4623-7193-48F0-8C85-DB6E5FA1D3C3}" type="presOf" srcId="{D821F8A2-CFF9-4223-A0A8-251E6BEED316}" destId="{072D4DB6-412E-40FC-AD9E-03FA28FA5A8A}" srcOrd="0" destOrd="0" presId="urn:microsoft.com/office/officeart/2005/8/layout/list1"/>
    <dgm:cxn modelId="{7F367B24-8857-42AF-AEAC-BD601E069F84}" srcId="{D821F8A2-CFF9-4223-A0A8-251E6BEED316}" destId="{E7539EBB-53AA-402A-AF42-BAF08FEEA6EA}" srcOrd="0" destOrd="0" parTransId="{82AC67F9-E3F4-4579-89CB-A5E6038AB2F5}" sibTransId="{C59070C8-6DA4-47EE-BA6A-AE7F0C762471}"/>
    <dgm:cxn modelId="{A8FDE641-5485-40C5-B276-62E1490BC64D}" srcId="{EFE29011-4556-49D7-B180-1ACE6DA49FF0}" destId="{704DACBD-B3B5-4D0A-9FA6-21F8F94E65FA}" srcOrd="0" destOrd="0" parTransId="{C35A980F-8939-40B8-9FFC-2AD1D31D1FB7}" sibTransId="{FF5968B0-37D3-472C-B0C9-13C378B5CD0B}"/>
    <dgm:cxn modelId="{83283446-FF2B-4ABD-9184-7EDD419B408F}" type="presOf" srcId="{E7539EBB-53AA-402A-AF42-BAF08FEEA6EA}" destId="{072D4DB6-412E-40FC-AD9E-03FA28FA5A8A}" srcOrd="0" destOrd="1" presId="urn:microsoft.com/office/officeart/2005/8/layout/list1"/>
    <dgm:cxn modelId="{75EF7267-4D76-4DBC-BF4F-B4D75F469E7E}" srcId="{91AF9F96-0FC6-4DF6-B24D-2CFFC5F0FAA1}" destId="{7CCB1F1B-3AA8-4C70-9BB1-330C37101DD2}" srcOrd="1" destOrd="0" parTransId="{58B519E8-F0F7-4A10-A316-70DB8B4616B3}" sibTransId="{22AE374F-E8A2-4361-ADF8-0B0B5C657A92}"/>
    <dgm:cxn modelId="{B386A64A-98D4-4EFD-98BB-39C41AFC8E2E}" srcId="{D821F8A2-CFF9-4223-A0A8-251E6BEED316}" destId="{4CFE6F20-1355-49CA-BB22-C4AF3905DE52}" srcOrd="1" destOrd="0" parTransId="{FB81AF1C-2E1F-4B6D-90E6-4E624F0E74FF}" sibTransId="{83AF4CB8-7582-494F-B314-D5F50BFD7E5D}"/>
    <dgm:cxn modelId="{7C062D6E-8529-432D-BD66-62D0011661EF}" type="presOf" srcId="{ECA89100-4C52-4A8D-AB1D-76CB77870E48}" destId="{7EF3C67E-D6DD-4BA3-9F7A-73616C8D3D8E}" srcOrd="0" destOrd="1" presId="urn:microsoft.com/office/officeart/2005/8/layout/list1"/>
    <dgm:cxn modelId="{DAAB0071-8277-47CD-98F0-459231EACA6F}" type="presOf" srcId="{7CCB1F1B-3AA8-4C70-9BB1-330C37101DD2}" destId="{EA6C5DF2-9DE1-4447-9DD2-AA6ADCBF2654}" srcOrd="1" destOrd="0" presId="urn:microsoft.com/office/officeart/2005/8/layout/list1"/>
    <dgm:cxn modelId="{1B0AFB71-D970-4B29-AF5E-926769570642}" type="presOf" srcId="{58936787-D390-4D63-8397-725CF44F9071}" destId="{8D8AC89F-B1B3-4A6D-899C-996CE50D4335}" srcOrd="0" destOrd="0" presId="urn:microsoft.com/office/officeart/2005/8/layout/list1"/>
    <dgm:cxn modelId="{DB485080-CC2B-4849-9F1E-93298AF62F56}" type="presOf" srcId="{704DACBD-B3B5-4D0A-9FA6-21F8F94E65FA}" destId="{7EF3C67E-D6DD-4BA3-9F7A-73616C8D3D8E}" srcOrd="0" destOrd="0" presId="urn:microsoft.com/office/officeart/2005/8/layout/list1"/>
    <dgm:cxn modelId="{4535DE84-CA1A-495E-8352-381F8B990377}" type="presOf" srcId="{7CCB1F1B-3AA8-4C70-9BB1-330C37101DD2}" destId="{691746EB-806E-4FDD-98F5-1434BAC21A7C}" srcOrd="0" destOrd="0" presId="urn:microsoft.com/office/officeart/2005/8/layout/list1"/>
    <dgm:cxn modelId="{3B71A188-9F70-4D55-9C23-3A8E87D3A488}" type="presOf" srcId="{680A09FD-4B6C-4A8E-8E9F-2146C8527CB8}" destId="{49533577-F8C9-45E2-9AC2-3E242987AE77}" srcOrd="0" destOrd="0" presId="urn:microsoft.com/office/officeart/2005/8/layout/list1"/>
    <dgm:cxn modelId="{2046F58B-E190-4694-802C-1485D5447E98}" type="presOf" srcId="{EFE29011-4556-49D7-B180-1ACE6DA49FF0}" destId="{DF455210-ADE3-4E41-B41E-0E4FEA56968C}" srcOrd="0" destOrd="0" presId="urn:microsoft.com/office/officeart/2005/8/layout/list1"/>
    <dgm:cxn modelId="{1B2D3F92-5578-42B5-AFAD-1367A30FE6EA}" type="presOf" srcId="{3BFA6ABA-E7B3-4420-BC63-4205E9356CF3}" destId="{29B3AF1A-2BF2-465C-9670-11E421C3BF41}" srcOrd="0" destOrd="0" presId="urn:microsoft.com/office/officeart/2005/8/layout/list1"/>
    <dgm:cxn modelId="{F95977A1-2839-472E-B4EA-88A083C93825}" type="presOf" srcId="{EFE29011-4556-49D7-B180-1ACE6DA49FF0}" destId="{B1CFFD8D-D698-45FB-A989-4D6910222025}" srcOrd="1" destOrd="0" presId="urn:microsoft.com/office/officeart/2005/8/layout/list1"/>
    <dgm:cxn modelId="{DE9D2AA2-0B8A-4DC4-B613-D3676863E494}" type="presOf" srcId="{4CFE6F20-1355-49CA-BB22-C4AF3905DE52}" destId="{072D4DB6-412E-40FC-AD9E-03FA28FA5A8A}" srcOrd="0" destOrd="2" presId="urn:microsoft.com/office/officeart/2005/8/layout/list1"/>
    <dgm:cxn modelId="{A7CA05A8-994D-4BF8-BCD6-8F3D3D1E1EFE}" type="presOf" srcId="{91AF9F96-0FC6-4DF6-B24D-2CFFC5F0FAA1}" destId="{4A0B7E90-A5A1-4443-BF2D-C24A5BA2F838}" srcOrd="0" destOrd="0" presId="urn:microsoft.com/office/officeart/2005/8/layout/list1"/>
    <dgm:cxn modelId="{F120D8AA-6C0E-4BA8-86BD-CF78ADABCDDE}" type="presOf" srcId="{680A09FD-4B6C-4A8E-8E9F-2146C8527CB8}" destId="{D2689C07-1A28-43B0-A953-F36115091376}" srcOrd="1" destOrd="0" presId="urn:microsoft.com/office/officeart/2005/8/layout/list1"/>
    <dgm:cxn modelId="{B25D5EAD-88EF-4E2F-8CB9-D559F4B4DA21}" srcId="{91AF9F96-0FC6-4DF6-B24D-2CFFC5F0FAA1}" destId="{680A09FD-4B6C-4A8E-8E9F-2146C8527CB8}" srcOrd="3" destOrd="0" parTransId="{C69E1EE4-3FA1-49B6-A482-D0CBDC644B16}" sibTransId="{EE458F71-C483-4FFB-AD22-2F258167FCA9}"/>
    <dgm:cxn modelId="{E2509BD1-2D2F-43F1-A02B-A5EA247747C3}" type="presOf" srcId="{3BFA6ABA-E7B3-4420-BC63-4205E9356CF3}" destId="{B2EF7D29-F63D-4E4A-8079-1E0A87FB37FF}" srcOrd="1" destOrd="0" presId="urn:microsoft.com/office/officeart/2005/8/layout/list1"/>
    <dgm:cxn modelId="{885D86E0-467A-4E75-B37D-9536A68AA2D9}" srcId="{EFE29011-4556-49D7-B180-1ACE6DA49FF0}" destId="{ECA89100-4C52-4A8D-AB1D-76CB77870E48}" srcOrd="1" destOrd="0" parTransId="{00CA6447-23AB-4E89-98F5-4A1B9B862577}" sibTransId="{0E4A7F29-FFB3-45F5-BF88-B271CF43EE45}"/>
    <dgm:cxn modelId="{E19D74F6-3717-4C24-9C53-51110D9F7DA8}" srcId="{7CCB1F1B-3AA8-4C70-9BB1-330C37101DD2}" destId="{D821F8A2-CFF9-4223-A0A8-251E6BEED316}" srcOrd="0" destOrd="0" parTransId="{1249FDB1-A0C7-4848-BE89-7A5433BF5420}" sibTransId="{BE376791-EF35-4A93-9581-A616D8355A3E}"/>
    <dgm:cxn modelId="{9AB00CFC-2A67-475F-B364-AB9D901CFB16}" srcId="{680A09FD-4B6C-4A8E-8E9F-2146C8527CB8}" destId="{58936787-D390-4D63-8397-725CF44F9071}" srcOrd="0" destOrd="0" parTransId="{2FA20FD1-1EBE-4466-A463-2A5794B027C6}" sibTransId="{FE6504EF-F1E2-4A21-9884-A82B107BC3FD}"/>
    <dgm:cxn modelId="{5AAA25CB-F99A-444F-A4A4-3CB1EF5276D9}" type="presParOf" srcId="{4A0B7E90-A5A1-4443-BF2D-C24A5BA2F838}" destId="{E5A981CD-664D-44EF-8C0C-9464E71A34CC}" srcOrd="0" destOrd="0" presId="urn:microsoft.com/office/officeart/2005/8/layout/list1"/>
    <dgm:cxn modelId="{2D1A414D-7423-4F13-A2A3-0BBDE9383721}" type="presParOf" srcId="{E5A981CD-664D-44EF-8C0C-9464E71A34CC}" destId="{DF455210-ADE3-4E41-B41E-0E4FEA56968C}" srcOrd="0" destOrd="0" presId="urn:microsoft.com/office/officeart/2005/8/layout/list1"/>
    <dgm:cxn modelId="{8FF7F0AA-EAB3-4304-8042-5E0CD354644D}" type="presParOf" srcId="{E5A981CD-664D-44EF-8C0C-9464E71A34CC}" destId="{B1CFFD8D-D698-45FB-A989-4D6910222025}" srcOrd="1" destOrd="0" presId="urn:microsoft.com/office/officeart/2005/8/layout/list1"/>
    <dgm:cxn modelId="{AFDE7926-31D3-4C6D-8053-188948FC12A6}" type="presParOf" srcId="{4A0B7E90-A5A1-4443-BF2D-C24A5BA2F838}" destId="{BC79A9EF-B573-4808-A242-4DC2B6B3C757}" srcOrd="1" destOrd="0" presId="urn:microsoft.com/office/officeart/2005/8/layout/list1"/>
    <dgm:cxn modelId="{11376E8A-6511-40E0-87E2-A321A4DBD6F4}" type="presParOf" srcId="{4A0B7E90-A5A1-4443-BF2D-C24A5BA2F838}" destId="{7EF3C67E-D6DD-4BA3-9F7A-73616C8D3D8E}" srcOrd="2" destOrd="0" presId="urn:microsoft.com/office/officeart/2005/8/layout/list1"/>
    <dgm:cxn modelId="{99B7B3D5-B7B0-4CBE-8C4D-BFD9014C2F31}" type="presParOf" srcId="{4A0B7E90-A5A1-4443-BF2D-C24A5BA2F838}" destId="{8B7D24F6-E9BA-4494-9A0C-920C1BE752C6}" srcOrd="3" destOrd="0" presId="urn:microsoft.com/office/officeart/2005/8/layout/list1"/>
    <dgm:cxn modelId="{E31E9FE2-3B45-4354-896C-81D53E9E19C2}" type="presParOf" srcId="{4A0B7E90-A5A1-4443-BF2D-C24A5BA2F838}" destId="{A22468E4-BC9C-4E9F-8394-413BBED1C1EF}" srcOrd="4" destOrd="0" presId="urn:microsoft.com/office/officeart/2005/8/layout/list1"/>
    <dgm:cxn modelId="{02521733-96FD-459A-A1B2-CDD9C95FE301}" type="presParOf" srcId="{A22468E4-BC9C-4E9F-8394-413BBED1C1EF}" destId="{691746EB-806E-4FDD-98F5-1434BAC21A7C}" srcOrd="0" destOrd="0" presId="urn:microsoft.com/office/officeart/2005/8/layout/list1"/>
    <dgm:cxn modelId="{A5548FFE-3AA9-44C9-9071-0A5802897914}" type="presParOf" srcId="{A22468E4-BC9C-4E9F-8394-413BBED1C1EF}" destId="{EA6C5DF2-9DE1-4447-9DD2-AA6ADCBF2654}" srcOrd="1" destOrd="0" presId="urn:microsoft.com/office/officeart/2005/8/layout/list1"/>
    <dgm:cxn modelId="{3762D626-8169-4401-B20F-B3ABA2645DF2}" type="presParOf" srcId="{4A0B7E90-A5A1-4443-BF2D-C24A5BA2F838}" destId="{AC60929B-F726-4715-8CCF-5B69315615FA}" srcOrd="5" destOrd="0" presId="urn:microsoft.com/office/officeart/2005/8/layout/list1"/>
    <dgm:cxn modelId="{47514E0F-1EE1-44C3-9731-3AA6ED872423}" type="presParOf" srcId="{4A0B7E90-A5A1-4443-BF2D-C24A5BA2F838}" destId="{072D4DB6-412E-40FC-AD9E-03FA28FA5A8A}" srcOrd="6" destOrd="0" presId="urn:microsoft.com/office/officeart/2005/8/layout/list1"/>
    <dgm:cxn modelId="{0542DB9C-49DE-4080-A716-EEB7B493D7AD}" type="presParOf" srcId="{4A0B7E90-A5A1-4443-BF2D-C24A5BA2F838}" destId="{22620B05-6CD6-43C8-8476-EE661F2B4544}" srcOrd="7" destOrd="0" presId="urn:microsoft.com/office/officeart/2005/8/layout/list1"/>
    <dgm:cxn modelId="{32C7CF74-75F3-435A-8B18-B22881403325}" type="presParOf" srcId="{4A0B7E90-A5A1-4443-BF2D-C24A5BA2F838}" destId="{44A44261-FFD9-4B50-93E5-CF7B181365A2}" srcOrd="8" destOrd="0" presId="urn:microsoft.com/office/officeart/2005/8/layout/list1"/>
    <dgm:cxn modelId="{37E0127C-F8F5-4161-BC64-FDF02C7C169E}" type="presParOf" srcId="{44A44261-FFD9-4B50-93E5-CF7B181365A2}" destId="{29B3AF1A-2BF2-465C-9670-11E421C3BF41}" srcOrd="0" destOrd="0" presId="urn:microsoft.com/office/officeart/2005/8/layout/list1"/>
    <dgm:cxn modelId="{6AED8182-3248-4E4D-BC24-6B030380C726}" type="presParOf" srcId="{44A44261-FFD9-4B50-93E5-CF7B181365A2}" destId="{B2EF7D29-F63D-4E4A-8079-1E0A87FB37FF}" srcOrd="1" destOrd="0" presId="urn:microsoft.com/office/officeart/2005/8/layout/list1"/>
    <dgm:cxn modelId="{54D9BD47-73DA-415D-88B8-22477EC150A9}" type="presParOf" srcId="{4A0B7E90-A5A1-4443-BF2D-C24A5BA2F838}" destId="{BA265AAD-01CC-4DF7-B6CF-19C377F58840}" srcOrd="9" destOrd="0" presId="urn:microsoft.com/office/officeart/2005/8/layout/list1"/>
    <dgm:cxn modelId="{12146335-3DB5-4106-ABAA-F0BBF472E9D3}" type="presParOf" srcId="{4A0B7E90-A5A1-4443-BF2D-C24A5BA2F838}" destId="{191103E8-D337-4C15-8C28-4BB43D61EE0F}" srcOrd="10" destOrd="0" presId="urn:microsoft.com/office/officeart/2005/8/layout/list1"/>
    <dgm:cxn modelId="{BE5E5711-13E0-4382-9246-BAEC23EE0883}" type="presParOf" srcId="{4A0B7E90-A5A1-4443-BF2D-C24A5BA2F838}" destId="{1B4533E6-2CE9-4B45-BDA3-EA7150C09286}" srcOrd="11" destOrd="0" presId="urn:microsoft.com/office/officeart/2005/8/layout/list1"/>
    <dgm:cxn modelId="{79DD2739-BF3B-4D4F-87E9-B16C3D93EB1E}" type="presParOf" srcId="{4A0B7E90-A5A1-4443-BF2D-C24A5BA2F838}" destId="{83C2465E-18F7-4A79-A734-BC0A96A263F7}" srcOrd="12" destOrd="0" presId="urn:microsoft.com/office/officeart/2005/8/layout/list1"/>
    <dgm:cxn modelId="{7043D3E7-09C9-4AD5-AE4B-6B6C23054776}" type="presParOf" srcId="{83C2465E-18F7-4A79-A734-BC0A96A263F7}" destId="{49533577-F8C9-45E2-9AC2-3E242987AE77}" srcOrd="0" destOrd="0" presId="urn:microsoft.com/office/officeart/2005/8/layout/list1"/>
    <dgm:cxn modelId="{0EE96765-B2D8-46D9-B377-9DF46A7B3831}" type="presParOf" srcId="{83C2465E-18F7-4A79-A734-BC0A96A263F7}" destId="{D2689C07-1A28-43B0-A953-F36115091376}" srcOrd="1" destOrd="0" presId="urn:microsoft.com/office/officeart/2005/8/layout/list1"/>
    <dgm:cxn modelId="{D40BEFAD-66A1-4C39-A1E6-2E659AF90FDD}" type="presParOf" srcId="{4A0B7E90-A5A1-4443-BF2D-C24A5BA2F838}" destId="{48396806-D093-444B-9EE6-4855F01588E4}" srcOrd="13" destOrd="0" presId="urn:microsoft.com/office/officeart/2005/8/layout/list1"/>
    <dgm:cxn modelId="{26C216EA-223E-4F87-B8A9-FD1A533DDE0D}" type="presParOf" srcId="{4A0B7E90-A5A1-4443-BF2D-C24A5BA2F838}" destId="{8D8AC89F-B1B3-4A6D-899C-996CE50D4335}"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179425-5CED-4558-A788-BA14300CCAF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A367D36-ACB2-46AE-BE04-31CD824FCFD5}">
      <dgm:prSet/>
      <dgm:spPr/>
      <dgm:t>
        <a:bodyPr/>
        <a:lstStyle/>
        <a:p>
          <a:r>
            <a:rPr lang="en-US" dirty="0"/>
            <a:t>Ethics of a computer game is dependent on: </a:t>
          </a:r>
        </a:p>
      </dgm:t>
    </dgm:pt>
    <dgm:pt modelId="{355A10A7-C300-46E4-A5C9-2C2362A89199}" type="parTrans" cxnId="{87E5309C-6DEA-4324-B0BF-0801655180EF}">
      <dgm:prSet/>
      <dgm:spPr/>
      <dgm:t>
        <a:bodyPr/>
        <a:lstStyle/>
        <a:p>
          <a:endParaRPr lang="en-US"/>
        </a:p>
      </dgm:t>
    </dgm:pt>
    <dgm:pt modelId="{5AE836E0-EB3F-4E0E-8146-A766B59C3541}" type="sibTrans" cxnId="{87E5309C-6DEA-4324-B0BF-0801655180EF}">
      <dgm:prSet/>
      <dgm:spPr/>
      <dgm:t>
        <a:bodyPr/>
        <a:lstStyle/>
        <a:p>
          <a:endParaRPr lang="en-US"/>
        </a:p>
      </dgm:t>
    </dgm:pt>
    <dgm:pt modelId="{B1653379-7BA0-4A0C-B2B3-A3651242CCBF}">
      <dgm:prSet/>
      <dgm:spPr/>
      <dgm:t>
        <a:bodyPr/>
        <a:lstStyle/>
        <a:p>
          <a:r>
            <a:rPr lang="en-US"/>
            <a:t>Players</a:t>
          </a:r>
          <a:r>
            <a:rPr lang="en-GB"/>
            <a:t>'</a:t>
          </a:r>
          <a:r>
            <a:rPr lang="en-US"/>
            <a:t> morality</a:t>
          </a:r>
        </a:p>
      </dgm:t>
    </dgm:pt>
    <dgm:pt modelId="{DAF3C5AB-8228-4D2A-B0E4-AA50465FC720}" type="parTrans" cxnId="{E2A03287-2CAC-4A1D-A8A7-BB4CE3CDD8EA}">
      <dgm:prSet/>
      <dgm:spPr/>
      <dgm:t>
        <a:bodyPr/>
        <a:lstStyle/>
        <a:p>
          <a:endParaRPr lang="en-US"/>
        </a:p>
      </dgm:t>
    </dgm:pt>
    <dgm:pt modelId="{51DFD798-27BD-4835-8744-7597D7F4CC9D}" type="sibTrans" cxnId="{E2A03287-2CAC-4A1D-A8A7-BB4CE3CDD8EA}">
      <dgm:prSet/>
      <dgm:spPr/>
      <dgm:t>
        <a:bodyPr/>
        <a:lstStyle/>
        <a:p>
          <a:endParaRPr lang="en-US"/>
        </a:p>
      </dgm:t>
    </dgm:pt>
    <dgm:pt modelId="{5E6FF078-2F30-4C0E-8D23-EF478CE8A3A7}">
      <dgm:prSet/>
      <dgm:spPr/>
      <dgm:t>
        <a:bodyPr/>
        <a:lstStyle/>
        <a:p>
          <a:r>
            <a:rPr lang="en-US"/>
            <a:t>The virtues they have developed (their phronesis)</a:t>
          </a:r>
        </a:p>
      </dgm:t>
    </dgm:pt>
    <dgm:pt modelId="{ACE6AAED-B817-4284-AACA-E516CB2A54D1}" type="parTrans" cxnId="{80ADC514-AF12-4E31-ACEE-7A1107FB0FCD}">
      <dgm:prSet/>
      <dgm:spPr/>
      <dgm:t>
        <a:bodyPr/>
        <a:lstStyle/>
        <a:p>
          <a:endParaRPr lang="en-US"/>
        </a:p>
      </dgm:t>
    </dgm:pt>
    <dgm:pt modelId="{B73EEEFB-13DD-45D7-9A0C-EB360146B7B5}" type="sibTrans" cxnId="{80ADC514-AF12-4E31-ACEE-7A1107FB0FCD}">
      <dgm:prSet/>
      <dgm:spPr/>
      <dgm:t>
        <a:bodyPr/>
        <a:lstStyle/>
        <a:p>
          <a:endParaRPr lang="en-US"/>
        </a:p>
      </dgm:t>
    </dgm:pt>
    <dgm:pt modelId="{A66336E9-0FEB-4CC3-B8C3-808A153BA729}">
      <dgm:prSet custT="1"/>
      <dgm:spPr/>
      <dgm:t>
        <a:bodyPr/>
        <a:lstStyle/>
        <a:p>
          <a:r>
            <a:rPr lang="en-US" sz="2800" dirty="0"/>
            <a:t>Game design</a:t>
          </a:r>
        </a:p>
      </dgm:t>
    </dgm:pt>
    <dgm:pt modelId="{7948194A-3C58-442F-A174-E0D5F06E554F}" type="parTrans" cxnId="{3315F86B-6C36-4A53-B78B-3E16C89E2460}">
      <dgm:prSet/>
      <dgm:spPr/>
      <dgm:t>
        <a:bodyPr/>
        <a:lstStyle/>
        <a:p>
          <a:endParaRPr lang="en-US"/>
        </a:p>
      </dgm:t>
    </dgm:pt>
    <dgm:pt modelId="{BA2556B0-56A5-4892-9543-58E363115AA2}" type="sibTrans" cxnId="{3315F86B-6C36-4A53-B78B-3E16C89E2460}">
      <dgm:prSet/>
      <dgm:spPr/>
      <dgm:t>
        <a:bodyPr/>
        <a:lstStyle/>
        <a:p>
          <a:endParaRPr lang="en-US"/>
        </a:p>
      </dgm:t>
    </dgm:pt>
    <dgm:pt modelId="{0739D2AA-CAA6-4175-8BD7-33FBAB506A17}">
      <dgm:prSet/>
      <dgm:spPr/>
      <dgm:t>
        <a:bodyPr/>
        <a:lstStyle/>
        <a:p>
          <a:r>
            <a:rPr lang="en-US" dirty="0"/>
            <a:t>Must foster virtuous players</a:t>
          </a:r>
        </a:p>
      </dgm:t>
    </dgm:pt>
    <dgm:pt modelId="{1D54A47D-95B3-47D0-B976-23165BFA30B8}" type="parTrans" cxnId="{3F5BD596-0402-46BC-A9C7-C7C06F717A28}">
      <dgm:prSet/>
      <dgm:spPr/>
      <dgm:t>
        <a:bodyPr/>
        <a:lstStyle/>
        <a:p>
          <a:endParaRPr lang="en-US"/>
        </a:p>
      </dgm:t>
    </dgm:pt>
    <dgm:pt modelId="{7538134B-9D2C-4EEC-B7B0-3C8D14639B3A}" type="sibTrans" cxnId="{3F5BD596-0402-46BC-A9C7-C7C06F717A28}">
      <dgm:prSet/>
      <dgm:spPr/>
      <dgm:t>
        <a:bodyPr/>
        <a:lstStyle/>
        <a:p>
          <a:endParaRPr lang="en-US"/>
        </a:p>
      </dgm:t>
    </dgm:pt>
    <dgm:pt modelId="{09EBDE7D-90A1-4AD6-A0EF-221D0976BC92}">
      <dgm:prSet/>
      <dgm:spPr/>
      <dgm:t>
        <a:bodyPr/>
        <a:lstStyle/>
        <a:p>
          <a:r>
            <a:rPr lang="en-US"/>
            <a:t>Create player-subjects </a:t>
          </a:r>
        </a:p>
      </dgm:t>
    </dgm:pt>
    <dgm:pt modelId="{C301BB98-E677-4A27-9F64-64E49FDE26C4}" type="parTrans" cxnId="{3F847182-A927-4259-BEAE-C448C69EA36D}">
      <dgm:prSet/>
      <dgm:spPr/>
      <dgm:t>
        <a:bodyPr/>
        <a:lstStyle/>
        <a:p>
          <a:endParaRPr lang="en-US"/>
        </a:p>
      </dgm:t>
    </dgm:pt>
    <dgm:pt modelId="{685500D4-72E0-468A-B6AB-2DD68B6B4DAC}" type="sibTrans" cxnId="{3F847182-A927-4259-BEAE-C448C69EA36D}">
      <dgm:prSet/>
      <dgm:spPr/>
      <dgm:t>
        <a:bodyPr/>
        <a:lstStyle/>
        <a:p>
          <a:endParaRPr lang="en-US"/>
        </a:p>
      </dgm:t>
    </dgm:pt>
    <dgm:pt modelId="{00444F21-4F17-4316-9CC8-9A7A00641E05}">
      <dgm:prSet/>
      <dgm:spPr/>
      <dgm:t>
        <a:bodyPr/>
        <a:lstStyle/>
        <a:p>
          <a:r>
            <a:rPr lang="en-GB"/>
            <a:t>Community</a:t>
          </a:r>
          <a:endParaRPr lang="en-US"/>
        </a:p>
      </dgm:t>
    </dgm:pt>
    <dgm:pt modelId="{678B3698-6739-4009-827B-69C0D4BB6F7F}" type="parTrans" cxnId="{7BC838E3-5F72-4A60-9129-AD33ADEF458F}">
      <dgm:prSet/>
      <dgm:spPr/>
      <dgm:t>
        <a:bodyPr/>
        <a:lstStyle/>
        <a:p>
          <a:endParaRPr lang="en-US"/>
        </a:p>
      </dgm:t>
    </dgm:pt>
    <dgm:pt modelId="{4CF4E2C0-50A0-4915-A02D-6702968D2881}" type="sibTrans" cxnId="{7BC838E3-5F72-4A60-9129-AD33ADEF458F}">
      <dgm:prSet/>
      <dgm:spPr/>
      <dgm:t>
        <a:bodyPr/>
        <a:lstStyle/>
        <a:p>
          <a:endParaRPr lang="en-US"/>
        </a:p>
      </dgm:t>
    </dgm:pt>
    <dgm:pt modelId="{5FE26E1E-2474-4D74-AC8B-E406D96CDEC6}">
      <dgm:prSet/>
      <dgm:spPr/>
      <dgm:t>
        <a:bodyPr/>
        <a:lstStyle/>
        <a:p>
          <a:r>
            <a:rPr lang="en-GB" dirty="0"/>
            <a:t>Virtuous ethical norms</a:t>
          </a:r>
          <a:endParaRPr lang="en-US" dirty="0"/>
        </a:p>
      </dgm:t>
    </dgm:pt>
    <dgm:pt modelId="{0B40FD5E-C61B-43DB-AAC2-D2D4A6BB76DE}" type="parTrans" cxnId="{2588537F-AAF4-4A86-BD6A-1EB655FB08A7}">
      <dgm:prSet/>
      <dgm:spPr/>
      <dgm:t>
        <a:bodyPr/>
        <a:lstStyle/>
        <a:p>
          <a:endParaRPr lang="en-US"/>
        </a:p>
      </dgm:t>
    </dgm:pt>
    <dgm:pt modelId="{3527FA4C-7B5D-47AF-ACA5-0C6BD1C89721}" type="sibTrans" cxnId="{2588537F-AAF4-4A86-BD6A-1EB655FB08A7}">
      <dgm:prSet/>
      <dgm:spPr/>
      <dgm:t>
        <a:bodyPr/>
        <a:lstStyle/>
        <a:p>
          <a:endParaRPr lang="en-US"/>
        </a:p>
      </dgm:t>
    </dgm:pt>
    <dgm:pt modelId="{0A9DF698-69B8-465C-9810-8BA94D1C3A88}" type="pres">
      <dgm:prSet presAssocID="{4F179425-5CED-4558-A788-BA14300CCAFF}" presName="linear" presStyleCnt="0">
        <dgm:presLayoutVars>
          <dgm:animLvl val="lvl"/>
          <dgm:resizeHandles val="exact"/>
        </dgm:presLayoutVars>
      </dgm:prSet>
      <dgm:spPr/>
    </dgm:pt>
    <dgm:pt modelId="{047AA129-A68F-4BAC-81E4-DC9735C6CBCC}" type="pres">
      <dgm:prSet presAssocID="{AA367D36-ACB2-46AE-BE04-31CD824FCFD5}" presName="parentText" presStyleLbl="node1" presStyleIdx="0" presStyleCnt="3" custScaleY="66869">
        <dgm:presLayoutVars>
          <dgm:chMax val="0"/>
          <dgm:bulletEnabled val="1"/>
        </dgm:presLayoutVars>
      </dgm:prSet>
      <dgm:spPr/>
    </dgm:pt>
    <dgm:pt modelId="{74946BBA-BB4F-4E5B-8D5F-E49A58DCA7A9}" type="pres">
      <dgm:prSet presAssocID="{AA367D36-ACB2-46AE-BE04-31CD824FCFD5}" presName="childText" presStyleLbl="revTx" presStyleIdx="0" presStyleCnt="3">
        <dgm:presLayoutVars>
          <dgm:bulletEnabled val="1"/>
        </dgm:presLayoutVars>
      </dgm:prSet>
      <dgm:spPr/>
    </dgm:pt>
    <dgm:pt modelId="{6AEA6A07-9DB4-4902-A205-949154C5FE06}" type="pres">
      <dgm:prSet presAssocID="{A66336E9-0FEB-4CC3-B8C3-808A153BA729}" presName="parentText" presStyleLbl="node1" presStyleIdx="1" presStyleCnt="3" custScaleY="38318" custLinFactNeighborX="-87" custLinFactNeighborY="-60754">
        <dgm:presLayoutVars>
          <dgm:chMax val="0"/>
          <dgm:bulletEnabled val="1"/>
        </dgm:presLayoutVars>
      </dgm:prSet>
      <dgm:spPr/>
    </dgm:pt>
    <dgm:pt modelId="{D8318343-D677-402D-AD27-6BDEA28983D8}" type="pres">
      <dgm:prSet presAssocID="{A66336E9-0FEB-4CC3-B8C3-808A153BA729}" presName="childText" presStyleLbl="revTx" presStyleIdx="1" presStyleCnt="3" custLinFactNeighborX="-87" custLinFactNeighborY="-26971">
        <dgm:presLayoutVars>
          <dgm:bulletEnabled val="1"/>
        </dgm:presLayoutVars>
      </dgm:prSet>
      <dgm:spPr/>
    </dgm:pt>
    <dgm:pt modelId="{D6DEBDB0-F5CE-4825-83A2-FA64C2DC827D}" type="pres">
      <dgm:prSet presAssocID="{00444F21-4F17-4316-9CC8-9A7A00641E05}" presName="parentText" presStyleLbl="node1" presStyleIdx="2" presStyleCnt="3" custScaleY="47910" custLinFactNeighborX="-87" custLinFactNeighborY="-99491">
        <dgm:presLayoutVars>
          <dgm:chMax val="0"/>
          <dgm:bulletEnabled val="1"/>
        </dgm:presLayoutVars>
      </dgm:prSet>
      <dgm:spPr/>
    </dgm:pt>
    <dgm:pt modelId="{B92CA325-2FA5-4159-8FE0-D568F208D4D7}" type="pres">
      <dgm:prSet presAssocID="{00444F21-4F17-4316-9CC8-9A7A00641E05}" presName="childText" presStyleLbl="revTx" presStyleIdx="2" presStyleCnt="3" custLinFactNeighborX="-87" custLinFactNeighborY="-31718">
        <dgm:presLayoutVars>
          <dgm:bulletEnabled val="1"/>
        </dgm:presLayoutVars>
      </dgm:prSet>
      <dgm:spPr/>
    </dgm:pt>
  </dgm:ptLst>
  <dgm:cxnLst>
    <dgm:cxn modelId="{80ADC514-AF12-4E31-ACEE-7A1107FB0FCD}" srcId="{B1653379-7BA0-4A0C-B2B3-A3651242CCBF}" destId="{5E6FF078-2F30-4C0E-8D23-EF478CE8A3A7}" srcOrd="0" destOrd="0" parTransId="{ACE6AAED-B817-4284-AACA-E516CB2A54D1}" sibTransId="{B73EEEFB-13DD-45D7-9A0C-EB360146B7B5}"/>
    <dgm:cxn modelId="{21C3BF26-8665-46E4-B873-210D968816B7}" type="presOf" srcId="{A66336E9-0FEB-4CC3-B8C3-808A153BA729}" destId="{6AEA6A07-9DB4-4902-A205-949154C5FE06}" srcOrd="0" destOrd="0" presId="urn:microsoft.com/office/officeart/2005/8/layout/vList2"/>
    <dgm:cxn modelId="{D62D6E2E-C0EE-4F64-8E94-8743B002B7FD}" type="presOf" srcId="{5FE26E1E-2474-4D74-AC8B-E406D96CDEC6}" destId="{B92CA325-2FA5-4159-8FE0-D568F208D4D7}" srcOrd="0" destOrd="0" presId="urn:microsoft.com/office/officeart/2005/8/layout/vList2"/>
    <dgm:cxn modelId="{9B41AD3B-B6D4-4053-9B37-ED8BF8CF9EA5}" type="presOf" srcId="{4F179425-5CED-4558-A788-BA14300CCAFF}" destId="{0A9DF698-69B8-465C-9810-8BA94D1C3A88}" srcOrd="0" destOrd="0" presId="urn:microsoft.com/office/officeart/2005/8/layout/vList2"/>
    <dgm:cxn modelId="{3315F86B-6C36-4A53-B78B-3E16C89E2460}" srcId="{4F179425-5CED-4558-A788-BA14300CCAFF}" destId="{A66336E9-0FEB-4CC3-B8C3-808A153BA729}" srcOrd="1" destOrd="0" parTransId="{7948194A-3C58-442F-A174-E0D5F06E554F}" sibTransId="{BA2556B0-56A5-4892-9543-58E363115AA2}"/>
    <dgm:cxn modelId="{B06A6D53-E81A-446C-9C26-29CAACF6D067}" type="presOf" srcId="{00444F21-4F17-4316-9CC8-9A7A00641E05}" destId="{D6DEBDB0-F5CE-4825-83A2-FA64C2DC827D}" srcOrd="0" destOrd="0" presId="urn:microsoft.com/office/officeart/2005/8/layout/vList2"/>
    <dgm:cxn modelId="{2588537F-AAF4-4A86-BD6A-1EB655FB08A7}" srcId="{00444F21-4F17-4316-9CC8-9A7A00641E05}" destId="{5FE26E1E-2474-4D74-AC8B-E406D96CDEC6}" srcOrd="0" destOrd="0" parTransId="{0B40FD5E-C61B-43DB-AAC2-D2D4A6BB76DE}" sibTransId="{3527FA4C-7B5D-47AF-ACA5-0C6BD1C89721}"/>
    <dgm:cxn modelId="{3F847182-A927-4259-BEAE-C448C69EA36D}" srcId="{A66336E9-0FEB-4CC3-B8C3-808A153BA729}" destId="{09EBDE7D-90A1-4AD6-A0EF-221D0976BC92}" srcOrd="1" destOrd="0" parTransId="{C301BB98-E677-4A27-9F64-64E49FDE26C4}" sibTransId="{685500D4-72E0-468A-B6AB-2DD68B6B4DAC}"/>
    <dgm:cxn modelId="{E2A03287-2CAC-4A1D-A8A7-BB4CE3CDD8EA}" srcId="{AA367D36-ACB2-46AE-BE04-31CD824FCFD5}" destId="{B1653379-7BA0-4A0C-B2B3-A3651242CCBF}" srcOrd="0" destOrd="0" parTransId="{DAF3C5AB-8228-4D2A-B0E4-AA50465FC720}" sibTransId="{51DFD798-27BD-4835-8744-7597D7F4CC9D}"/>
    <dgm:cxn modelId="{3F5BD596-0402-46BC-A9C7-C7C06F717A28}" srcId="{A66336E9-0FEB-4CC3-B8C3-808A153BA729}" destId="{0739D2AA-CAA6-4175-8BD7-33FBAB506A17}" srcOrd="0" destOrd="0" parTransId="{1D54A47D-95B3-47D0-B976-23165BFA30B8}" sibTransId="{7538134B-9D2C-4EEC-B7B0-3C8D14639B3A}"/>
    <dgm:cxn modelId="{87E5309C-6DEA-4324-B0BF-0801655180EF}" srcId="{4F179425-5CED-4558-A788-BA14300CCAFF}" destId="{AA367D36-ACB2-46AE-BE04-31CD824FCFD5}" srcOrd="0" destOrd="0" parTransId="{355A10A7-C300-46E4-A5C9-2C2362A89199}" sibTransId="{5AE836E0-EB3F-4E0E-8146-A766B59C3541}"/>
    <dgm:cxn modelId="{1B35A1B1-C00D-4DDC-B201-CDDF2C899329}" type="presOf" srcId="{0739D2AA-CAA6-4175-8BD7-33FBAB506A17}" destId="{D8318343-D677-402D-AD27-6BDEA28983D8}" srcOrd="0" destOrd="0" presId="urn:microsoft.com/office/officeart/2005/8/layout/vList2"/>
    <dgm:cxn modelId="{EB6A7AC9-DBDB-4CE7-9240-A61BC1A27D6C}" type="presOf" srcId="{09EBDE7D-90A1-4AD6-A0EF-221D0976BC92}" destId="{D8318343-D677-402D-AD27-6BDEA28983D8}" srcOrd="0" destOrd="1" presId="urn:microsoft.com/office/officeart/2005/8/layout/vList2"/>
    <dgm:cxn modelId="{3919FCE1-97A9-4B1B-99DE-D1E42E422AD0}" type="presOf" srcId="{5E6FF078-2F30-4C0E-8D23-EF478CE8A3A7}" destId="{74946BBA-BB4F-4E5B-8D5F-E49A58DCA7A9}" srcOrd="0" destOrd="1" presId="urn:microsoft.com/office/officeart/2005/8/layout/vList2"/>
    <dgm:cxn modelId="{7BC838E3-5F72-4A60-9129-AD33ADEF458F}" srcId="{4F179425-5CED-4558-A788-BA14300CCAFF}" destId="{00444F21-4F17-4316-9CC8-9A7A00641E05}" srcOrd="2" destOrd="0" parTransId="{678B3698-6739-4009-827B-69C0D4BB6F7F}" sibTransId="{4CF4E2C0-50A0-4915-A02D-6702968D2881}"/>
    <dgm:cxn modelId="{C09164E8-BE80-4B36-899C-8295E5204107}" type="presOf" srcId="{B1653379-7BA0-4A0C-B2B3-A3651242CCBF}" destId="{74946BBA-BB4F-4E5B-8D5F-E49A58DCA7A9}" srcOrd="0" destOrd="0" presId="urn:microsoft.com/office/officeart/2005/8/layout/vList2"/>
    <dgm:cxn modelId="{E03293F0-0A65-416C-A9DF-AB0E86701032}" type="presOf" srcId="{AA367D36-ACB2-46AE-BE04-31CD824FCFD5}" destId="{047AA129-A68F-4BAC-81E4-DC9735C6CBCC}" srcOrd="0" destOrd="0" presId="urn:microsoft.com/office/officeart/2005/8/layout/vList2"/>
    <dgm:cxn modelId="{9A912454-A0AE-473B-A403-3248962C34AB}" type="presParOf" srcId="{0A9DF698-69B8-465C-9810-8BA94D1C3A88}" destId="{047AA129-A68F-4BAC-81E4-DC9735C6CBCC}" srcOrd="0" destOrd="0" presId="urn:microsoft.com/office/officeart/2005/8/layout/vList2"/>
    <dgm:cxn modelId="{4133FF14-5DE0-4759-A5C5-5353CCBEC8F5}" type="presParOf" srcId="{0A9DF698-69B8-465C-9810-8BA94D1C3A88}" destId="{74946BBA-BB4F-4E5B-8D5F-E49A58DCA7A9}" srcOrd="1" destOrd="0" presId="urn:microsoft.com/office/officeart/2005/8/layout/vList2"/>
    <dgm:cxn modelId="{ADEB3FD8-BB7A-4152-BA31-B6D620DC184C}" type="presParOf" srcId="{0A9DF698-69B8-465C-9810-8BA94D1C3A88}" destId="{6AEA6A07-9DB4-4902-A205-949154C5FE06}" srcOrd="2" destOrd="0" presId="urn:microsoft.com/office/officeart/2005/8/layout/vList2"/>
    <dgm:cxn modelId="{99AF822F-FE0C-4CFD-A036-AAE62E11A104}" type="presParOf" srcId="{0A9DF698-69B8-465C-9810-8BA94D1C3A88}" destId="{D8318343-D677-402D-AD27-6BDEA28983D8}" srcOrd="3" destOrd="0" presId="urn:microsoft.com/office/officeart/2005/8/layout/vList2"/>
    <dgm:cxn modelId="{0A2E2358-EFF2-42CD-BFEE-E17E7E37B81B}" type="presParOf" srcId="{0A9DF698-69B8-465C-9810-8BA94D1C3A88}" destId="{D6DEBDB0-F5CE-4825-83A2-FA64C2DC827D}" srcOrd="4" destOrd="0" presId="urn:microsoft.com/office/officeart/2005/8/layout/vList2"/>
    <dgm:cxn modelId="{9C8D2EA5-FD4C-46D8-B377-90297BFBAA6C}" type="presParOf" srcId="{0A9DF698-69B8-465C-9810-8BA94D1C3A88}" destId="{B92CA325-2FA5-4159-8FE0-D568F208D4D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6D8E4-08FD-4EDA-8092-1B69CF767B12}">
      <dsp:nvSpPr>
        <dsp:cNvPr id="0" name=""/>
        <dsp:cNvSpPr/>
      </dsp:nvSpPr>
      <dsp:spPr>
        <a:xfrm rot="5400000">
          <a:off x="6133808" y="-2336264"/>
          <a:ext cx="1411807" cy="643737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Systemising, defending, and recommending concepts of right and wrong behaviour.</a:t>
          </a:r>
          <a:endParaRPr lang="en-US" sz="2000" kern="1200" dirty="0"/>
        </a:p>
      </dsp:txBody>
      <dsp:txXfrm rot="-5400000">
        <a:off x="3621024" y="245439"/>
        <a:ext cx="6368457" cy="1273969"/>
      </dsp:txXfrm>
    </dsp:sp>
    <dsp:sp modelId="{0153CC09-98BB-4282-A3D2-8529C8E2E8D3}">
      <dsp:nvSpPr>
        <dsp:cNvPr id="0" name=""/>
        <dsp:cNvSpPr/>
      </dsp:nvSpPr>
      <dsp:spPr>
        <a:xfrm>
          <a:off x="0" y="44"/>
          <a:ext cx="3621024" cy="17647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defRPr b="1"/>
          </a:pPr>
          <a:r>
            <a:rPr lang="en-GB" sz="3200" kern="1200" dirty="0"/>
            <a:t>Ethics or Moral Philosophy</a:t>
          </a:r>
          <a:endParaRPr lang="en-US" sz="3200" kern="1200" dirty="0"/>
        </a:p>
      </dsp:txBody>
      <dsp:txXfrm>
        <a:off x="86148" y="86192"/>
        <a:ext cx="3448728" cy="1592463"/>
      </dsp:txXfrm>
    </dsp:sp>
    <dsp:sp modelId="{318C4757-7DE7-4EE7-8220-80E6BDA254BD}">
      <dsp:nvSpPr>
        <dsp:cNvPr id="0" name=""/>
        <dsp:cNvSpPr/>
      </dsp:nvSpPr>
      <dsp:spPr>
        <a:xfrm rot="5400000">
          <a:off x="6133808" y="-483266"/>
          <a:ext cx="1411807" cy="6437376"/>
        </a:xfrm>
        <a:prstGeom prst="round2SameRect">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GB" sz="2000" b="1" kern="1200" dirty="0"/>
            <a:t>Metaethics</a:t>
          </a:r>
          <a:r>
            <a:rPr lang="en-GB" sz="2000" kern="1200" dirty="0"/>
            <a:t> – What is Good and Bad?</a:t>
          </a:r>
          <a:endParaRPr lang="en-US" sz="2000" kern="1200" dirty="0"/>
        </a:p>
        <a:p>
          <a:pPr marL="228600" lvl="1" indent="-228600" algn="l" defTabSz="889000">
            <a:lnSpc>
              <a:spcPct val="90000"/>
            </a:lnSpc>
            <a:spcBef>
              <a:spcPct val="0"/>
            </a:spcBef>
            <a:spcAft>
              <a:spcPct val="15000"/>
            </a:spcAft>
            <a:buChar char="•"/>
          </a:pPr>
          <a:r>
            <a:rPr lang="en-GB" sz="2000" b="1" kern="1200" dirty="0"/>
            <a:t>Normative Ethics </a:t>
          </a:r>
          <a:r>
            <a:rPr lang="en-GB" sz="2000" kern="1200" dirty="0"/>
            <a:t>– What should I do?</a:t>
          </a:r>
          <a:endParaRPr lang="en-US" sz="2000" kern="1200" dirty="0"/>
        </a:p>
        <a:p>
          <a:pPr marL="228600" lvl="1" indent="-228600" algn="l" defTabSz="889000">
            <a:lnSpc>
              <a:spcPct val="90000"/>
            </a:lnSpc>
            <a:spcBef>
              <a:spcPct val="0"/>
            </a:spcBef>
            <a:spcAft>
              <a:spcPct val="15000"/>
            </a:spcAft>
            <a:buChar char="•"/>
          </a:pPr>
          <a:r>
            <a:rPr lang="en-GB" sz="2000" b="1" kern="1200" dirty="0"/>
            <a:t>Applied Ethics </a:t>
          </a:r>
          <a:r>
            <a:rPr lang="en-GB" sz="2000" kern="1200" dirty="0"/>
            <a:t>– What is the right thing to do in this situation?</a:t>
          </a:r>
          <a:endParaRPr lang="en-US" sz="2000" kern="1200" dirty="0"/>
        </a:p>
      </dsp:txBody>
      <dsp:txXfrm rot="-5400000">
        <a:off x="3621024" y="2098437"/>
        <a:ext cx="6368457" cy="1273969"/>
      </dsp:txXfrm>
    </dsp:sp>
    <dsp:sp modelId="{4F992DE1-8981-44B4-9085-FDF3489986D7}">
      <dsp:nvSpPr>
        <dsp:cNvPr id="0" name=""/>
        <dsp:cNvSpPr/>
      </dsp:nvSpPr>
      <dsp:spPr>
        <a:xfrm>
          <a:off x="0" y="1853041"/>
          <a:ext cx="3621024" cy="1764759"/>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defRPr b="1"/>
          </a:pPr>
          <a:r>
            <a:rPr lang="en-GB" sz="3200" kern="1200" dirty="0"/>
            <a:t>Generally divided into three areas:</a:t>
          </a:r>
          <a:endParaRPr lang="en-US" sz="3200" kern="1200" dirty="0"/>
        </a:p>
      </dsp:txBody>
      <dsp:txXfrm>
        <a:off x="86148" y="1939189"/>
        <a:ext cx="3448728" cy="159246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DA5A-20E3-4B33-9025-CF5D4CD50DA8}">
      <dsp:nvSpPr>
        <dsp:cNvPr id="0" name=""/>
        <dsp:cNvSpPr/>
      </dsp:nvSpPr>
      <dsp:spPr>
        <a:xfrm>
          <a:off x="0" y="759341"/>
          <a:ext cx="5914209" cy="417974"/>
        </a:xfrm>
        <a:prstGeom prst="roundRect">
          <a:avLst/>
        </a:prstGeom>
        <a:blipFill rotWithShape="1">
          <a:blip xmlns:r="http://schemas.openxmlformats.org/officeDocument/2006/relationships" r:embed="rId1">
            <a:duotone>
              <a:schemeClr val="accent2">
                <a:hueOff val="0"/>
                <a:satOff val="0"/>
                <a:lumOff val="0"/>
                <a:alphaOff val="0"/>
                <a:shade val="36000"/>
                <a:satMod val="120000"/>
              </a:schemeClr>
              <a:schemeClr val="accent2">
                <a:hueOff val="0"/>
                <a:satOff val="0"/>
                <a:lumOff val="0"/>
                <a:alphaOff val="0"/>
                <a:tint val="40000"/>
              </a:schemeClr>
            </a:duotone>
          </a:blip>
          <a:tile tx="0" ty="0" sx="60000" sy="59000" flip="none" algn="tl"/>
        </a:blip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Limitations of this approach:</a:t>
          </a:r>
        </a:p>
      </dsp:txBody>
      <dsp:txXfrm>
        <a:off x="20404" y="779745"/>
        <a:ext cx="5873401" cy="377166"/>
      </dsp:txXfrm>
    </dsp:sp>
    <dsp:sp modelId="{6CB71832-D702-49BA-A0C0-326D7E5E7B3E}">
      <dsp:nvSpPr>
        <dsp:cNvPr id="0" name=""/>
        <dsp:cNvSpPr/>
      </dsp:nvSpPr>
      <dsp:spPr>
        <a:xfrm>
          <a:off x="0" y="1177315"/>
          <a:ext cx="5914209" cy="331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7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t>Participation both in the game and community is voluntary </a:t>
          </a:r>
        </a:p>
        <a:p>
          <a:pPr marL="228600" lvl="1" indent="-228600" algn="l" defTabSz="889000">
            <a:lnSpc>
              <a:spcPct val="90000"/>
            </a:lnSpc>
            <a:spcBef>
              <a:spcPct val="0"/>
            </a:spcBef>
            <a:spcAft>
              <a:spcPct val="20000"/>
            </a:spcAft>
            <a:buChar char="•"/>
          </a:pPr>
          <a:r>
            <a:rPr lang="en-US" sz="2000" kern="1200" dirty="0"/>
            <a:t>Depends on social and economical factors</a:t>
          </a:r>
        </a:p>
        <a:p>
          <a:pPr marL="457200" lvl="2" indent="-228600" algn="l" defTabSz="889000">
            <a:lnSpc>
              <a:spcPct val="90000"/>
            </a:lnSpc>
            <a:spcBef>
              <a:spcPct val="0"/>
            </a:spcBef>
            <a:spcAft>
              <a:spcPct val="20000"/>
            </a:spcAft>
            <a:buChar char="•"/>
          </a:pPr>
          <a:r>
            <a:rPr lang="en-US" sz="2000" kern="1200" dirty="0"/>
            <a:t>i.e. community likely to be an elite group (time/technology/knowledge)</a:t>
          </a:r>
        </a:p>
        <a:p>
          <a:pPr marL="228600" lvl="1" indent="-228600" algn="l" defTabSz="889000">
            <a:lnSpc>
              <a:spcPct val="90000"/>
            </a:lnSpc>
            <a:spcBef>
              <a:spcPct val="0"/>
            </a:spcBef>
            <a:spcAft>
              <a:spcPct val="20000"/>
            </a:spcAft>
            <a:buChar char="•"/>
          </a:pPr>
          <a:r>
            <a:rPr lang="en-US" sz="2000" kern="1200"/>
            <a:t>Values are dictated by a fraction of the total population </a:t>
          </a:r>
        </a:p>
        <a:p>
          <a:pPr marL="228600" lvl="1" indent="-228600" algn="l" defTabSz="889000">
            <a:lnSpc>
              <a:spcPct val="90000"/>
            </a:lnSpc>
            <a:spcBef>
              <a:spcPct val="0"/>
            </a:spcBef>
            <a:spcAft>
              <a:spcPct val="20000"/>
            </a:spcAft>
            <a:buChar char="•"/>
          </a:pPr>
          <a:r>
            <a:rPr lang="en-US" sz="2000" kern="1200"/>
            <a:t>Game mechanics are out of reach - lead by developers</a:t>
          </a:r>
        </a:p>
        <a:p>
          <a:pPr marL="228600" lvl="1" indent="-228600" algn="l" defTabSz="889000">
            <a:lnSpc>
              <a:spcPct val="90000"/>
            </a:lnSpc>
            <a:spcBef>
              <a:spcPct val="0"/>
            </a:spcBef>
            <a:spcAft>
              <a:spcPct val="20000"/>
            </a:spcAft>
            <a:buChar char="•"/>
          </a:pPr>
          <a:r>
            <a:rPr lang="en-US" sz="2000" kern="1200" dirty="0"/>
            <a:t>Game community adjusts to the closed framework</a:t>
          </a:r>
        </a:p>
      </dsp:txBody>
      <dsp:txXfrm>
        <a:off x="0" y="1177315"/>
        <a:ext cx="5914209" cy="3312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1503-A670-45FE-8078-41E0AA536CFE}">
      <dsp:nvSpPr>
        <dsp:cNvPr id="0" name=""/>
        <dsp:cNvSpPr/>
      </dsp:nvSpPr>
      <dsp:spPr>
        <a:xfrm>
          <a:off x="0" y="68432"/>
          <a:ext cx="10476051"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hlinkClick xmlns:r="http://schemas.openxmlformats.org/officeDocument/2006/relationships" r:id="rId1"/>
            </a:rPr>
            <a:t>Walter </a:t>
          </a:r>
          <a:r>
            <a:rPr lang="en-GB" sz="2800" kern="1200" dirty="0" err="1">
              <a:hlinkClick xmlns:r="http://schemas.openxmlformats.org/officeDocument/2006/relationships" r:id="rId1"/>
            </a:rPr>
            <a:t>Maner</a:t>
          </a:r>
          <a:endParaRPr lang="en-US" sz="2800" kern="1200" dirty="0"/>
        </a:p>
      </dsp:txBody>
      <dsp:txXfrm>
        <a:off x="31984" y="100416"/>
        <a:ext cx="10412083" cy="591232"/>
      </dsp:txXfrm>
    </dsp:sp>
    <dsp:sp modelId="{549F0B84-137D-4186-9FD6-AEE6323CF2CE}">
      <dsp:nvSpPr>
        <dsp:cNvPr id="0" name=""/>
        <dsp:cNvSpPr/>
      </dsp:nvSpPr>
      <dsp:spPr>
        <a:xfrm>
          <a:off x="0" y="723632"/>
          <a:ext cx="10476051" cy="255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61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a:t>1970s pioneer in computer ethics</a:t>
          </a:r>
          <a:endParaRPr lang="en-US" sz="2200" kern="1200"/>
        </a:p>
        <a:p>
          <a:pPr marL="228600" lvl="1" indent="-228600" algn="l" defTabSz="977900">
            <a:lnSpc>
              <a:spcPct val="90000"/>
            </a:lnSpc>
            <a:spcBef>
              <a:spcPct val="0"/>
            </a:spcBef>
            <a:spcAft>
              <a:spcPct val="20000"/>
            </a:spcAft>
            <a:buChar char="•"/>
          </a:pPr>
          <a:r>
            <a:rPr lang="en-GB" sz="2200" kern="1200"/>
            <a:t>Taught medical ethics</a:t>
          </a:r>
          <a:endParaRPr lang="en-US" sz="2200" kern="1200"/>
        </a:p>
        <a:p>
          <a:pPr marL="457200" lvl="2" indent="-228600" algn="l" defTabSz="977900">
            <a:lnSpc>
              <a:spcPct val="90000"/>
            </a:lnSpc>
            <a:spcBef>
              <a:spcPct val="0"/>
            </a:spcBef>
            <a:spcAft>
              <a:spcPct val="20000"/>
            </a:spcAft>
            <a:buChar char="•"/>
          </a:pPr>
          <a:r>
            <a:rPr lang="en-GB" sz="2200" kern="1200"/>
            <a:t>Course increased in complexity as computers become more common.</a:t>
          </a:r>
          <a:endParaRPr lang="en-US" sz="2200" kern="1200"/>
        </a:p>
        <a:p>
          <a:pPr marL="457200" lvl="2" indent="-228600" algn="l" defTabSz="977900">
            <a:lnSpc>
              <a:spcPct val="90000"/>
            </a:lnSpc>
            <a:spcBef>
              <a:spcPct val="0"/>
            </a:spcBef>
            <a:spcAft>
              <a:spcPct val="20000"/>
            </a:spcAft>
            <a:buChar char="•"/>
          </a:pPr>
          <a:r>
            <a:rPr lang="en-GB" sz="2200" kern="1200" dirty="0"/>
            <a:t>Led to a separate course in computer ethics</a:t>
          </a:r>
          <a:endParaRPr lang="en-US" sz="2200" kern="1200" dirty="0"/>
        </a:p>
        <a:p>
          <a:pPr marL="228600" lvl="1" indent="-228600" algn="l" defTabSz="977900">
            <a:lnSpc>
              <a:spcPct val="90000"/>
            </a:lnSpc>
            <a:spcBef>
              <a:spcPct val="0"/>
            </a:spcBef>
            <a:spcAft>
              <a:spcPct val="20000"/>
            </a:spcAft>
            <a:buChar char="•"/>
          </a:pPr>
          <a:r>
            <a:rPr lang="en-GB" sz="2200" kern="1200"/>
            <a:t>Early debate:</a:t>
          </a:r>
          <a:endParaRPr lang="en-US" sz="2200" kern="1200"/>
        </a:p>
        <a:p>
          <a:pPr marL="457200" lvl="2" indent="-228600" algn="l" defTabSz="977900">
            <a:lnSpc>
              <a:spcPct val="90000"/>
            </a:lnSpc>
            <a:spcBef>
              <a:spcPct val="0"/>
            </a:spcBef>
            <a:spcAft>
              <a:spcPct val="20000"/>
            </a:spcAft>
            <a:buChar char="•"/>
          </a:pPr>
          <a:r>
            <a:rPr lang="en-GB" sz="2200" kern="1200"/>
            <a:t>Are computer ethics a new branch of applied ethics? </a:t>
          </a:r>
          <a:endParaRPr lang="en-US" sz="2200" kern="1200"/>
        </a:p>
        <a:p>
          <a:pPr marL="685800" lvl="3" indent="-228600" algn="l" defTabSz="977900">
            <a:lnSpc>
              <a:spcPct val="90000"/>
            </a:lnSpc>
            <a:spcBef>
              <a:spcPct val="0"/>
            </a:spcBef>
            <a:spcAft>
              <a:spcPct val="20000"/>
            </a:spcAft>
            <a:buChar char="•"/>
          </a:pPr>
          <a:r>
            <a:rPr lang="en-GB" sz="2200" kern="1200"/>
            <a:t>or simply a twist on old problems?</a:t>
          </a:r>
          <a:endParaRPr lang="en-US" sz="2200" kern="1200"/>
        </a:p>
      </dsp:txBody>
      <dsp:txXfrm>
        <a:off x="0" y="723632"/>
        <a:ext cx="10476051" cy="2550240"/>
      </dsp:txXfrm>
    </dsp:sp>
    <dsp:sp modelId="{81DFF476-3459-455C-83F4-9942FF521B55}">
      <dsp:nvSpPr>
        <dsp:cNvPr id="0" name=""/>
        <dsp:cNvSpPr/>
      </dsp:nvSpPr>
      <dsp:spPr>
        <a:xfrm>
          <a:off x="0" y="3273872"/>
          <a:ext cx="10476051"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1980s first book on computer ethics - </a:t>
          </a:r>
          <a:r>
            <a:rPr lang="en-GB" sz="2800" kern="1200">
              <a:hlinkClick xmlns:r="http://schemas.openxmlformats.org/officeDocument/2006/relationships" r:id="rId2"/>
            </a:rPr>
            <a:t>Computer Ethics 1985</a:t>
          </a:r>
          <a:endParaRPr lang="en-US" sz="2800" kern="1200"/>
        </a:p>
      </dsp:txBody>
      <dsp:txXfrm>
        <a:off x="31984" y="3305856"/>
        <a:ext cx="10412083" cy="591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40444-169C-4A0D-8812-AAE8CDB6D0E6}">
      <dsp:nvSpPr>
        <dsp:cNvPr id="0" name=""/>
        <dsp:cNvSpPr/>
      </dsp:nvSpPr>
      <dsp:spPr>
        <a:xfrm>
          <a:off x="0" y="322543"/>
          <a:ext cx="109136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74C3A0-CB1A-4B30-9790-AB1423346F02}">
      <dsp:nvSpPr>
        <dsp:cNvPr id="0" name=""/>
        <dsp:cNvSpPr/>
      </dsp:nvSpPr>
      <dsp:spPr>
        <a:xfrm>
          <a:off x="545682" y="42103"/>
          <a:ext cx="763955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757" tIns="0" rIns="288757" bIns="0" numCol="1" spcCol="1270" anchor="ctr" anchorCtr="0">
          <a:noAutofit/>
        </a:bodyPr>
        <a:lstStyle/>
        <a:p>
          <a:pPr marL="0" lvl="0" indent="0" algn="l" defTabSz="844550">
            <a:lnSpc>
              <a:spcPct val="90000"/>
            </a:lnSpc>
            <a:spcBef>
              <a:spcPct val="0"/>
            </a:spcBef>
            <a:spcAft>
              <a:spcPct val="35000"/>
            </a:spcAft>
            <a:buNone/>
          </a:pPr>
          <a:r>
            <a:rPr lang="en-US" sz="1900" kern="1200" dirty="0"/>
            <a:t>Early approaches focused on a "human-values approach" </a:t>
          </a:r>
        </a:p>
      </dsp:txBody>
      <dsp:txXfrm>
        <a:off x="573062" y="69483"/>
        <a:ext cx="7584794" cy="506120"/>
      </dsp:txXfrm>
    </dsp:sp>
    <dsp:sp modelId="{1437782A-1C4C-4851-8DF2-ED30D96E0EA5}">
      <dsp:nvSpPr>
        <dsp:cNvPr id="0" name=""/>
        <dsp:cNvSpPr/>
      </dsp:nvSpPr>
      <dsp:spPr>
        <a:xfrm>
          <a:off x="0" y="1184383"/>
          <a:ext cx="109136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5CD699-7589-4071-A415-13346A0DFDA1}">
      <dsp:nvSpPr>
        <dsp:cNvPr id="0" name=""/>
        <dsp:cNvSpPr/>
      </dsp:nvSpPr>
      <dsp:spPr>
        <a:xfrm>
          <a:off x="545682" y="903943"/>
          <a:ext cx="763955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757" tIns="0" rIns="288757" bIns="0" numCol="1" spcCol="1270" anchor="ctr" anchorCtr="0">
          <a:noAutofit/>
        </a:bodyPr>
        <a:lstStyle/>
        <a:p>
          <a:pPr marL="0" lvl="0" indent="0" algn="l" defTabSz="844550">
            <a:lnSpc>
              <a:spcPct val="90000"/>
            </a:lnSpc>
            <a:spcBef>
              <a:spcPct val="0"/>
            </a:spcBef>
            <a:spcAft>
              <a:spcPct val="35000"/>
            </a:spcAft>
            <a:buNone/>
          </a:pPr>
          <a:r>
            <a:rPr lang="en-US" sz="1900" kern="1200"/>
            <a:t>Focus on fixing problems caused by software/hardware etc.</a:t>
          </a:r>
        </a:p>
      </dsp:txBody>
      <dsp:txXfrm>
        <a:off x="573062" y="931323"/>
        <a:ext cx="7584794" cy="506120"/>
      </dsp:txXfrm>
    </dsp:sp>
    <dsp:sp modelId="{D4559B5D-424E-4167-990B-466A0508D2C0}">
      <dsp:nvSpPr>
        <dsp:cNvPr id="0" name=""/>
        <dsp:cNvSpPr/>
      </dsp:nvSpPr>
      <dsp:spPr>
        <a:xfrm>
          <a:off x="0" y="2046224"/>
          <a:ext cx="10913649" cy="14064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7020" tIns="395732" rIns="84702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Shift towards avoiding problems Late 1990s</a:t>
          </a:r>
        </a:p>
        <a:p>
          <a:pPr marL="342900" lvl="2" indent="-171450" algn="l" defTabSz="844550">
            <a:lnSpc>
              <a:spcPct val="90000"/>
            </a:lnSpc>
            <a:spcBef>
              <a:spcPct val="0"/>
            </a:spcBef>
            <a:spcAft>
              <a:spcPct val="15000"/>
            </a:spcAft>
            <a:buChar char="•"/>
          </a:pPr>
          <a:r>
            <a:rPr lang="en-US" sz="1900" kern="1200"/>
            <a:t>Anticipate harm to human values</a:t>
          </a:r>
        </a:p>
        <a:p>
          <a:pPr marL="342900" lvl="2" indent="-171450" algn="l" defTabSz="844550">
            <a:lnSpc>
              <a:spcPct val="90000"/>
            </a:lnSpc>
            <a:spcBef>
              <a:spcPct val="0"/>
            </a:spcBef>
            <a:spcAft>
              <a:spcPct val="15000"/>
            </a:spcAft>
            <a:buChar char="•"/>
          </a:pPr>
          <a:r>
            <a:rPr lang="en-US" sz="1900" kern="1200"/>
            <a:t>Design new technology (inc. software) to avoid this.</a:t>
          </a:r>
        </a:p>
      </dsp:txBody>
      <dsp:txXfrm>
        <a:off x="0" y="2046224"/>
        <a:ext cx="10913649" cy="1406475"/>
      </dsp:txXfrm>
    </dsp:sp>
    <dsp:sp modelId="{B7970F1F-20B2-4043-B718-7B464B625F73}">
      <dsp:nvSpPr>
        <dsp:cNvPr id="0" name=""/>
        <dsp:cNvSpPr/>
      </dsp:nvSpPr>
      <dsp:spPr>
        <a:xfrm>
          <a:off x="545682" y="1765783"/>
          <a:ext cx="763955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757" tIns="0" rIns="288757" bIns="0" numCol="1" spcCol="1270" anchor="ctr" anchorCtr="0">
          <a:noAutofit/>
        </a:bodyPr>
        <a:lstStyle/>
        <a:p>
          <a:pPr marL="0" lvl="0" indent="0" algn="l" defTabSz="844550">
            <a:lnSpc>
              <a:spcPct val="90000"/>
            </a:lnSpc>
            <a:spcBef>
              <a:spcPct val="0"/>
            </a:spcBef>
            <a:spcAft>
              <a:spcPct val="35000"/>
            </a:spcAft>
            <a:buNone/>
          </a:pPr>
          <a:r>
            <a:rPr lang="en-US" sz="1900" b="1" kern="1200" dirty="0"/>
            <a:t>Value-sensitive Computer Design</a:t>
          </a:r>
          <a:endParaRPr lang="en-US" sz="1900" kern="1200" dirty="0"/>
        </a:p>
      </dsp:txBody>
      <dsp:txXfrm>
        <a:off x="573062" y="1793163"/>
        <a:ext cx="7584794"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BAC46-1F18-4B5F-83CF-CA7267B87BB1}">
      <dsp:nvSpPr>
        <dsp:cNvPr id="0" name=""/>
        <dsp:cNvSpPr/>
      </dsp:nvSpPr>
      <dsp:spPr>
        <a:xfrm>
          <a:off x="0" y="44174"/>
          <a:ext cx="9881870"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Professional Ethics</a:t>
          </a:r>
          <a:endParaRPr lang="en-US" sz="3200" kern="1200"/>
        </a:p>
      </dsp:txBody>
      <dsp:txXfrm>
        <a:off x="36553" y="80727"/>
        <a:ext cx="9808764" cy="675694"/>
      </dsp:txXfrm>
    </dsp:sp>
    <dsp:sp modelId="{E66F3827-E78C-4412-9C9A-B16A6532A93C}">
      <dsp:nvSpPr>
        <dsp:cNvPr id="0" name=""/>
        <dsp:cNvSpPr/>
      </dsp:nvSpPr>
      <dsp:spPr>
        <a:xfrm>
          <a:off x="0" y="792974"/>
          <a:ext cx="9881870" cy="245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749"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Starts in the early 1990s, gathers momentum</a:t>
          </a:r>
        </a:p>
        <a:p>
          <a:pPr marL="228600" lvl="1" indent="-228600" algn="l" defTabSz="1111250">
            <a:lnSpc>
              <a:spcPct val="90000"/>
            </a:lnSpc>
            <a:spcBef>
              <a:spcPct val="0"/>
            </a:spcBef>
            <a:spcAft>
              <a:spcPct val="20000"/>
            </a:spcAft>
            <a:buChar char="•"/>
          </a:pPr>
          <a:r>
            <a:rPr lang="en-US" sz="2500" kern="1200" dirty="0"/>
            <a:t> Computer ethics should be seen as </a:t>
          </a:r>
          <a:r>
            <a:rPr lang="en-US" sz="2500" b="1" kern="1200" dirty="0"/>
            <a:t>Professional Ethics</a:t>
          </a:r>
          <a:endParaRPr lang="en-US" sz="2500" kern="1200" dirty="0"/>
        </a:p>
        <a:p>
          <a:pPr marL="457200" lvl="2" indent="-228600" algn="l" defTabSz="1111250">
            <a:lnSpc>
              <a:spcPct val="90000"/>
            </a:lnSpc>
            <a:spcBef>
              <a:spcPct val="0"/>
            </a:spcBef>
            <a:spcAft>
              <a:spcPct val="20000"/>
            </a:spcAft>
            <a:buChar char="•"/>
          </a:pPr>
          <a:r>
            <a:rPr lang="en-US" sz="2500" kern="1200" dirty="0" err="1"/>
            <a:t>Gotterbarn</a:t>
          </a:r>
          <a:r>
            <a:rPr lang="en-US" sz="2500" kern="1200" dirty="0"/>
            <a:t> and others</a:t>
          </a:r>
        </a:p>
        <a:p>
          <a:pPr marL="457200" lvl="2" indent="-228600" algn="l" defTabSz="1111250">
            <a:lnSpc>
              <a:spcPct val="90000"/>
            </a:lnSpc>
            <a:spcBef>
              <a:spcPct val="0"/>
            </a:spcBef>
            <a:spcAft>
              <a:spcPct val="20000"/>
            </a:spcAft>
            <a:buChar char="•"/>
          </a:pPr>
          <a:r>
            <a:rPr lang="en-US" sz="2500" kern="1200" dirty="0"/>
            <a:t>The 'profession' should be </a:t>
          </a:r>
          <a:r>
            <a:rPr lang="en-US" sz="2500" kern="1200" dirty="0" err="1"/>
            <a:t>develope</a:t>
          </a:r>
          <a:r>
            <a:rPr lang="en-GB" sz="2500" kern="1200" dirty="0"/>
            <a:t>d</a:t>
          </a:r>
          <a:r>
            <a:rPr lang="en-US" sz="2500" kern="1200" dirty="0"/>
            <a:t> and advance of standards for good practice</a:t>
          </a:r>
        </a:p>
        <a:p>
          <a:pPr marL="685800" lvl="3" indent="-228600" algn="l" defTabSz="1111250">
            <a:lnSpc>
              <a:spcPct val="90000"/>
            </a:lnSpc>
            <a:spcBef>
              <a:spcPct val="0"/>
            </a:spcBef>
            <a:spcAft>
              <a:spcPct val="20000"/>
            </a:spcAft>
            <a:buChar char="•"/>
          </a:pPr>
          <a:r>
            <a:rPr lang="en-US" sz="2500" kern="1200"/>
            <a:t>Codes of conduct</a:t>
          </a:r>
        </a:p>
      </dsp:txBody>
      <dsp:txXfrm>
        <a:off x="0" y="792974"/>
        <a:ext cx="9881870" cy="24508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1A647-3C61-4F0B-A987-F51A6EB265AF}">
      <dsp:nvSpPr>
        <dsp:cNvPr id="0" name=""/>
        <dsp:cNvSpPr/>
      </dsp:nvSpPr>
      <dsp:spPr>
        <a:xfrm>
          <a:off x="5379109" y="1226386"/>
          <a:ext cx="1180192" cy="561664"/>
        </a:xfrm>
        <a:custGeom>
          <a:avLst/>
          <a:gdLst/>
          <a:ahLst/>
          <a:cxnLst/>
          <a:rect l="0" t="0" r="0" b="0"/>
          <a:pathLst>
            <a:path>
              <a:moveTo>
                <a:pt x="0" y="0"/>
              </a:moveTo>
              <a:lnTo>
                <a:pt x="0" y="382757"/>
              </a:lnTo>
              <a:lnTo>
                <a:pt x="1180192" y="382757"/>
              </a:lnTo>
              <a:lnTo>
                <a:pt x="1180192" y="561664"/>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FB5DD-74CF-4B1A-8576-1BAE24235B1B}">
      <dsp:nvSpPr>
        <dsp:cNvPr id="0" name=""/>
        <dsp:cNvSpPr/>
      </dsp:nvSpPr>
      <dsp:spPr>
        <a:xfrm>
          <a:off x="4198917" y="1226386"/>
          <a:ext cx="1180192" cy="561664"/>
        </a:xfrm>
        <a:custGeom>
          <a:avLst/>
          <a:gdLst/>
          <a:ahLst/>
          <a:cxnLst/>
          <a:rect l="0" t="0" r="0" b="0"/>
          <a:pathLst>
            <a:path>
              <a:moveTo>
                <a:pt x="1180192" y="0"/>
              </a:moveTo>
              <a:lnTo>
                <a:pt x="1180192" y="382757"/>
              </a:lnTo>
              <a:lnTo>
                <a:pt x="0" y="382757"/>
              </a:lnTo>
              <a:lnTo>
                <a:pt x="0" y="561664"/>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D4ABAF-6E88-41F0-8972-D23B38BAA69C}">
      <dsp:nvSpPr>
        <dsp:cNvPr id="0" name=""/>
        <dsp:cNvSpPr/>
      </dsp:nvSpPr>
      <dsp:spPr>
        <a:xfrm>
          <a:off x="4413498" y="59"/>
          <a:ext cx="1931223" cy="1226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F23BD-739D-4B5A-AE62-44E1AA0F0761}">
      <dsp:nvSpPr>
        <dsp:cNvPr id="0" name=""/>
        <dsp:cNvSpPr/>
      </dsp:nvSpPr>
      <dsp:spPr>
        <a:xfrm>
          <a:off x="4628078" y="203910"/>
          <a:ext cx="1931223" cy="12263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Dual focus:</a:t>
          </a:r>
        </a:p>
      </dsp:txBody>
      <dsp:txXfrm>
        <a:off x="4663996" y="239828"/>
        <a:ext cx="1859387" cy="1154490"/>
      </dsp:txXfrm>
    </dsp:sp>
    <dsp:sp modelId="{890736D5-2094-4D9C-9097-00B026512C38}">
      <dsp:nvSpPr>
        <dsp:cNvPr id="0" name=""/>
        <dsp:cNvSpPr/>
      </dsp:nvSpPr>
      <dsp:spPr>
        <a:xfrm>
          <a:off x="3233305" y="1788050"/>
          <a:ext cx="1931223" cy="122632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5B6461-A312-4703-A5D4-647583756588}">
      <dsp:nvSpPr>
        <dsp:cNvPr id="0" name=""/>
        <dsp:cNvSpPr/>
      </dsp:nvSpPr>
      <dsp:spPr>
        <a:xfrm>
          <a:off x="3447886" y="1991901"/>
          <a:ext cx="1931223" cy="122632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Video Games as Objects</a:t>
          </a:r>
        </a:p>
      </dsp:txBody>
      <dsp:txXfrm>
        <a:off x="3483804" y="2027819"/>
        <a:ext cx="1859387" cy="1154490"/>
      </dsp:txXfrm>
    </dsp:sp>
    <dsp:sp modelId="{1C62353F-D6A7-4341-B3A5-E94A0556CA21}">
      <dsp:nvSpPr>
        <dsp:cNvPr id="0" name=""/>
        <dsp:cNvSpPr/>
      </dsp:nvSpPr>
      <dsp:spPr>
        <a:xfrm>
          <a:off x="5593690" y="1788050"/>
          <a:ext cx="1931223" cy="122632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FB2442-513B-4EC5-A3F7-BF1455333AE6}">
      <dsp:nvSpPr>
        <dsp:cNvPr id="0" name=""/>
        <dsp:cNvSpPr/>
      </dsp:nvSpPr>
      <dsp:spPr>
        <a:xfrm>
          <a:off x="5808270" y="1991901"/>
          <a:ext cx="1931223" cy="122632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Video Games as Experiences</a:t>
          </a:r>
        </a:p>
      </dsp:txBody>
      <dsp:txXfrm>
        <a:off x="5844188" y="2027819"/>
        <a:ext cx="1859387" cy="11544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DDEAC-C6C4-44C3-8EC1-34C412F88FED}">
      <dsp:nvSpPr>
        <dsp:cNvPr id="0" name=""/>
        <dsp:cNvSpPr/>
      </dsp:nvSpPr>
      <dsp:spPr>
        <a:xfrm>
          <a:off x="1461530" y="55588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011C6C-EC7A-409E-91C9-9FEC361235E3}">
      <dsp:nvSpPr>
        <dsp:cNvPr id="0" name=""/>
        <dsp:cNvSpPr/>
      </dsp:nvSpPr>
      <dsp:spPr>
        <a:xfrm>
          <a:off x="57530" y="220490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Consider video games as objects</a:t>
          </a:r>
        </a:p>
      </dsp:txBody>
      <dsp:txXfrm>
        <a:off x="57530" y="2204908"/>
        <a:ext cx="4320000" cy="648000"/>
      </dsp:txXfrm>
    </dsp:sp>
    <dsp:sp modelId="{95C35A98-D7CD-471B-BC30-FD24F00B3E87}">
      <dsp:nvSpPr>
        <dsp:cNvPr id="0" name=""/>
        <dsp:cNvSpPr/>
      </dsp:nvSpPr>
      <dsp:spPr>
        <a:xfrm>
          <a:off x="57530" y="2916641"/>
          <a:ext cx="4320000" cy="82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Morality of game:</a:t>
          </a:r>
        </a:p>
        <a:p>
          <a:pPr marL="171450" lvl="1" indent="-171450" algn="l" defTabSz="755650">
            <a:lnSpc>
              <a:spcPct val="90000"/>
            </a:lnSpc>
            <a:spcBef>
              <a:spcPct val="0"/>
            </a:spcBef>
            <a:spcAft>
              <a:spcPct val="15000"/>
            </a:spcAft>
            <a:buChar char="•"/>
          </a:pPr>
          <a:r>
            <a:rPr lang="en-US" sz="1700" kern="1200"/>
            <a:t>Production</a:t>
          </a:r>
        </a:p>
        <a:p>
          <a:pPr marL="171450" lvl="1" indent="-171450" algn="l" defTabSz="755650">
            <a:lnSpc>
              <a:spcPct val="90000"/>
            </a:lnSpc>
            <a:spcBef>
              <a:spcPct val="0"/>
            </a:spcBef>
            <a:spcAft>
              <a:spcPct val="15000"/>
            </a:spcAft>
            <a:buChar char="•"/>
          </a:pPr>
          <a:r>
            <a:rPr lang="en-US" sz="1700" kern="1200"/>
            <a:t>Marketing/Promotion Monetisation</a:t>
          </a:r>
        </a:p>
      </dsp:txBody>
      <dsp:txXfrm>
        <a:off x="57530" y="2916641"/>
        <a:ext cx="4320000" cy="8259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A8C0D-78DC-43DB-841A-A02A67780B7B}">
      <dsp:nvSpPr>
        <dsp:cNvPr id="0" name=""/>
        <dsp:cNvSpPr/>
      </dsp:nvSpPr>
      <dsp:spPr>
        <a:xfrm>
          <a:off x="0" y="1215938"/>
          <a:ext cx="5597235" cy="24318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Consider the playing of an individual game</a:t>
          </a:r>
        </a:p>
        <a:p>
          <a:pPr marL="171450" lvl="1" indent="-171450" algn="l" defTabSz="711200">
            <a:lnSpc>
              <a:spcPct val="90000"/>
            </a:lnSpc>
            <a:spcBef>
              <a:spcPct val="0"/>
            </a:spcBef>
            <a:spcAft>
              <a:spcPct val="15000"/>
            </a:spcAft>
            <a:buChar char="•"/>
          </a:pPr>
          <a:r>
            <a:rPr lang="en-US" sz="1600" kern="1200" dirty="0"/>
            <a:t>Morality of actions performed by player though avatar</a:t>
          </a:r>
        </a:p>
        <a:p>
          <a:pPr marL="171450" lvl="1" indent="-171450" algn="l" defTabSz="711200">
            <a:lnSpc>
              <a:spcPct val="90000"/>
            </a:lnSpc>
            <a:spcBef>
              <a:spcPct val="0"/>
            </a:spcBef>
            <a:spcAft>
              <a:spcPct val="15000"/>
            </a:spcAft>
            <a:buChar char="•"/>
          </a:pPr>
          <a:r>
            <a:rPr lang="en-US" sz="1600" kern="1200" dirty="0"/>
            <a:t> Key in this discussion:</a:t>
          </a:r>
        </a:p>
        <a:p>
          <a:pPr marL="342900" lvl="2" indent="-171450" algn="l" defTabSz="711200">
            <a:lnSpc>
              <a:spcPct val="90000"/>
            </a:lnSpc>
            <a:spcBef>
              <a:spcPct val="0"/>
            </a:spcBef>
            <a:spcAft>
              <a:spcPct val="15000"/>
            </a:spcAft>
            <a:buChar char="•"/>
          </a:pPr>
          <a:r>
            <a:rPr lang="en-US" sz="1600" kern="1200" dirty="0"/>
            <a:t>The player / avatar relationship (player-subject)</a:t>
          </a:r>
        </a:p>
        <a:p>
          <a:pPr marL="342900" lvl="2" indent="-171450" algn="l" defTabSz="711200">
            <a:lnSpc>
              <a:spcPct val="90000"/>
            </a:lnSpc>
            <a:spcBef>
              <a:spcPct val="0"/>
            </a:spcBef>
            <a:spcAft>
              <a:spcPct val="15000"/>
            </a:spcAft>
            <a:buChar char="•"/>
          </a:pPr>
          <a:r>
            <a:rPr lang="en-US" sz="1600" kern="1200" dirty="0"/>
            <a:t>The player as a human (self-subject)</a:t>
          </a:r>
        </a:p>
        <a:p>
          <a:pPr marL="342900" lvl="2" indent="-171450" algn="l" defTabSz="711200">
            <a:lnSpc>
              <a:spcPct val="90000"/>
            </a:lnSpc>
            <a:spcBef>
              <a:spcPct val="0"/>
            </a:spcBef>
            <a:spcAft>
              <a:spcPct val="15000"/>
            </a:spcAft>
            <a:buChar char="•"/>
          </a:pPr>
          <a:r>
            <a:rPr lang="en-US" sz="1600" kern="1200"/>
            <a:t>Player-subject in the game</a:t>
          </a:r>
        </a:p>
      </dsp:txBody>
      <dsp:txXfrm>
        <a:off x="71227" y="1287165"/>
        <a:ext cx="5454781" cy="22894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3C67E-D6DD-4BA3-9F7A-73616C8D3D8E}">
      <dsp:nvSpPr>
        <dsp:cNvPr id="0" name=""/>
        <dsp:cNvSpPr/>
      </dsp:nvSpPr>
      <dsp:spPr>
        <a:xfrm>
          <a:off x="0" y="1032104"/>
          <a:ext cx="5914209" cy="7575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9008" tIns="270764" rIns="45900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Computer Games are Designed Ethical Systems</a:t>
          </a:r>
        </a:p>
        <a:p>
          <a:pPr marL="114300" lvl="1" indent="-114300" algn="l" defTabSz="577850">
            <a:lnSpc>
              <a:spcPct val="90000"/>
            </a:lnSpc>
            <a:spcBef>
              <a:spcPct val="0"/>
            </a:spcBef>
            <a:spcAft>
              <a:spcPct val="15000"/>
            </a:spcAft>
            <a:buChar char="•"/>
          </a:pPr>
          <a:r>
            <a:rPr lang="en-US" sz="1300" kern="1200"/>
            <a:t>Players are Moral Beings</a:t>
          </a:r>
        </a:p>
      </dsp:txBody>
      <dsp:txXfrm>
        <a:off x="0" y="1032104"/>
        <a:ext cx="5914209" cy="757575"/>
      </dsp:txXfrm>
    </dsp:sp>
    <dsp:sp modelId="{B1CFFD8D-D698-45FB-A989-4D6910222025}">
      <dsp:nvSpPr>
        <dsp:cNvPr id="0" name=""/>
        <dsp:cNvSpPr/>
      </dsp:nvSpPr>
      <dsp:spPr>
        <a:xfrm>
          <a:off x="295710" y="840224"/>
          <a:ext cx="4139946" cy="383760"/>
        </a:xfrm>
        <a:prstGeom prst="roundRect">
          <a:avLst/>
        </a:prstGeom>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577850">
            <a:lnSpc>
              <a:spcPct val="90000"/>
            </a:lnSpc>
            <a:spcBef>
              <a:spcPct val="0"/>
            </a:spcBef>
            <a:spcAft>
              <a:spcPct val="35000"/>
            </a:spcAft>
            <a:buNone/>
          </a:pPr>
          <a:r>
            <a:rPr lang="en-US" sz="1300" kern="1200" dirty="0" err="1">
              <a:hlinkClick xmlns:r="http://schemas.openxmlformats.org/officeDocument/2006/relationships" r:id="rId1"/>
            </a:rPr>
            <a:t>Sicart</a:t>
          </a:r>
          <a:r>
            <a:rPr lang="en-US" sz="1300" kern="1200" dirty="0">
              <a:hlinkClick xmlns:r="http://schemas.openxmlformats.org/officeDocument/2006/relationships" r:id="rId1"/>
            </a:rPr>
            <a:t> (2009)</a:t>
          </a:r>
          <a:r>
            <a:rPr lang="en-US" sz="1300" kern="1200" dirty="0"/>
            <a:t> argues:</a:t>
          </a:r>
        </a:p>
      </dsp:txBody>
      <dsp:txXfrm>
        <a:off x="314444" y="858958"/>
        <a:ext cx="4102478" cy="346292"/>
      </dsp:txXfrm>
    </dsp:sp>
    <dsp:sp modelId="{072D4DB6-412E-40FC-AD9E-03FA28FA5A8A}">
      <dsp:nvSpPr>
        <dsp:cNvPr id="0" name=""/>
        <dsp:cNvSpPr/>
      </dsp:nvSpPr>
      <dsp:spPr>
        <a:xfrm>
          <a:off x="0" y="2051759"/>
          <a:ext cx="5914209" cy="962325"/>
        </a:xfrm>
        <a:prstGeom prst="rect">
          <a:avLst/>
        </a:prstGeom>
        <a:solidFill>
          <a:schemeClr val="lt1">
            <a:alpha val="90000"/>
            <a:hueOff val="0"/>
            <a:satOff val="0"/>
            <a:lumOff val="0"/>
            <a:alphaOff val="0"/>
          </a:schemeClr>
        </a:solidFill>
        <a:ln w="6350" cap="flat" cmpd="sng" algn="ctr">
          <a:solidFill>
            <a:schemeClr val="accent2">
              <a:hueOff val="635930"/>
              <a:satOff val="-14509"/>
              <a:lumOff val="536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9008" tIns="270764" rIns="45900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Have an ethical dimension</a:t>
          </a:r>
        </a:p>
        <a:p>
          <a:pPr marL="228600" lvl="2" indent="-114300" algn="l" defTabSz="577850">
            <a:lnSpc>
              <a:spcPct val="90000"/>
            </a:lnSpc>
            <a:spcBef>
              <a:spcPct val="0"/>
            </a:spcBef>
            <a:spcAft>
              <a:spcPct val="15000"/>
            </a:spcAft>
            <a:buChar char="•"/>
          </a:pPr>
          <a:r>
            <a:rPr lang="en-US" sz="1300" kern="1200"/>
            <a:t>Forcing players into unethical actions</a:t>
          </a:r>
        </a:p>
        <a:p>
          <a:pPr marL="228600" lvl="2" indent="-114300" algn="l" defTabSz="577850">
            <a:lnSpc>
              <a:spcPct val="90000"/>
            </a:lnSpc>
            <a:spcBef>
              <a:spcPct val="0"/>
            </a:spcBef>
            <a:spcAft>
              <a:spcPct val="15000"/>
            </a:spcAft>
            <a:buChar char="•"/>
          </a:pPr>
          <a:r>
            <a:rPr lang="en-US" sz="1300" kern="1200"/>
            <a:t>Allowing choice</a:t>
          </a:r>
        </a:p>
      </dsp:txBody>
      <dsp:txXfrm>
        <a:off x="0" y="2051759"/>
        <a:ext cx="5914209" cy="962325"/>
      </dsp:txXfrm>
    </dsp:sp>
    <dsp:sp modelId="{EA6C5DF2-9DE1-4447-9DD2-AA6ADCBF2654}">
      <dsp:nvSpPr>
        <dsp:cNvPr id="0" name=""/>
        <dsp:cNvSpPr/>
      </dsp:nvSpPr>
      <dsp:spPr>
        <a:xfrm>
          <a:off x="295710" y="1859879"/>
          <a:ext cx="4139946" cy="383760"/>
        </a:xfrm>
        <a:prstGeom prst="roundRect">
          <a:avLst/>
        </a:prstGeom>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577850">
            <a:lnSpc>
              <a:spcPct val="90000"/>
            </a:lnSpc>
            <a:spcBef>
              <a:spcPct val="0"/>
            </a:spcBef>
            <a:spcAft>
              <a:spcPct val="35000"/>
            </a:spcAft>
            <a:buNone/>
          </a:pPr>
          <a:r>
            <a:rPr lang="en-US" sz="1300" kern="1200"/>
            <a:t>Games</a:t>
          </a:r>
        </a:p>
      </dsp:txBody>
      <dsp:txXfrm>
        <a:off x="314444" y="1878613"/>
        <a:ext cx="4102478" cy="346292"/>
      </dsp:txXfrm>
    </dsp:sp>
    <dsp:sp modelId="{191103E8-D337-4C15-8C28-4BB43D61EE0F}">
      <dsp:nvSpPr>
        <dsp:cNvPr id="0" name=""/>
        <dsp:cNvSpPr/>
      </dsp:nvSpPr>
      <dsp:spPr>
        <a:xfrm>
          <a:off x="0" y="3276164"/>
          <a:ext cx="5914209" cy="327600"/>
        </a:xfrm>
        <a:prstGeom prst="rect">
          <a:avLst/>
        </a:prstGeom>
        <a:solidFill>
          <a:schemeClr val="lt1">
            <a:alpha val="90000"/>
            <a:hueOff val="0"/>
            <a:satOff val="0"/>
            <a:lumOff val="0"/>
            <a:alphaOff val="0"/>
          </a:schemeClr>
        </a:solidFill>
        <a:ln w="6350" cap="flat" cmpd="sng" algn="ctr">
          <a:solidFill>
            <a:schemeClr val="accent2">
              <a:hueOff val="1271860"/>
              <a:satOff val="-29019"/>
              <a:lumOff val="10719"/>
              <a:alphaOff val="0"/>
            </a:schemeClr>
          </a:solidFill>
          <a:prstDash val="solid"/>
        </a:ln>
        <a:effectLst/>
      </dsp:spPr>
      <dsp:style>
        <a:lnRef idx="1">
          <a:scrgbClr r="0" g="0" b="0"/>
        </a:lnRef>
        <a:fillRef idx="1">
          <a:scrgbClr r="0" g="0" b="0"/>
        </a:fillRef>
        <a:effectRef idx="0">
          <a:scrgbClr r="0" g="0" b="0"/>
        </a:effectRef>
        <a:fontRef idx="minor"/>
      </dsp:style>
    </dsp:sp>
    <dsp:sp modelId="{B2EF7D29-F63D-4E4A-8079-1E0A87FB37FF}">
      <dsp:nvSpPr>
        <dsp:cNvPr id="0" name=""/>
        <dsp:cNvSpPr/>
      </dsp:nvSpPr>
      <dsp:spPr>
        <a:xfrm>
          <a:off x="295710" y="3084284"/>
          <a:ext cx="4139946" cy="383760"/>
        </a:xfrm>
        <a:prstGeom prst="roundRect">
          <a:avLst/>
        </a:prstGeom>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577850">
            <a:lnSpc>
              <a:spcPct val="90000"/>
            </a:lnSpc>
            <a:spcBef>
              <a:spcPct val="0"/>
            </a:spcBef>
            <a:spcAft>
              <a:spcPct val="35000"/>
            </a:spcAft>
            <a:buNone/>
          </a:pPr>
          <a:r>
            <a:rPr lang="en-US" sz="1300" kern="1200"/>
            <a:t>Game Design, must include a moral dimension.</a:t>
          </a:r>
        </a:p>
      </dsp:txBody>
      <dsp:txXfrm>
        <a:off x="314444" y="3103018"/>
        <a:ext cx="4102478" cy="346292"/>
      </dsp:txXfrm>
    </dsp:sp>
    <dsp:sp modelId="{8D8AC89F-B1B3-4A6D-899C-996CE50D4335}">
      <dsp:nvSpPr>
        <dsp:cNvPr id="0" name=""/>
        <dsp:cNvSpPr/>
      </dsp:nvSpPr>
      <dsp:spPr>
        <a:xfrm>
          <a:off x="0" y="3865844"/>
          <a:ext cx="5914209" cy="542587"/>
        </a:xfrm>
        <a:prstGeom prst="rect">
          <a:avLst/>
        </a:prstGeom>
        <a:solidFill>
          <a:schemeClr val="lt1">
            <a:alpha val="90000"/>
            <a:hueOff val="0"/>
            <a:satOff val="0"/>
            <a:lumOff val="0"/>
            <a:alphaOff val="0"/>
          </a:schemeClr>
        </a:solidFill>
        <a:ln w="6350" cap="flat" cmpd="sng" algn="ctr">
          <a:solidFill>
            <a:schemeClr val="accent2">
              <a:hueOff val="1907789"/>
              <a:satOff val="-43528"/>
              <a:lumOff val="1607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9008" tIns="270764" rIns="45900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E.g., Fable 2, Star Wars: Knights of the Old Republic.</a:t>
          </a:r>
        </a:p>
      </dsp:txBody>
      <dsp:txXfrm>
        <a:off x="0" y="3865844"/>
        <a:ext cx="5914209" cy="542587"/>
      </dsp:txXfrm>
    </dsp:sp>
    <dsp:sp modelId="{D2689C07-1A28-43B0-A953-F36115091376}">
      <dsp:nvSpPr>
        <dsp:cNvPr id="0" name=""/>
        <dsp:cNvSpPr/>
      </dsp:nvSpPr>
      <dsp:spPr>
        <a:xfrm>
          <a:off x="295710" y="3673964"/>
          <a:ext cx="4139946" cy="383760"/>
        </a:xfrm>
        <a:prstGeom prst="roundRect">
          <a:avLst/>
        </a:prstGeom>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577850">
            <a:lnSpc>
              <a:spcPct val="90000"/>
            </a:lnSpc>
            <a:spcBef>
              <a:spcPct val="0"/>
            </a:spcBef>
            <a:spcAft>
              <a:spcPct val="35000"/>
            </a:spcAft>
            <a:buNone/>
          </a:pPr>
          <a:r>
            <a:rPr lang="en-US" sz="1300" kern="1200"/>
            <a:t>This goes beyond ethics as a mechanic!</a:t>
          </a:r>
        </a:p>
      </dsp:txBody>
      <dsp:txXfrm>
        <a:off x="314444" y="3692698"/>
        <a:ext cx="4102478"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AA129-A68F-4BAC-81E4-DC9735C6CBCC}">
      <dsp:nvSpPr>
        <dsp:cNvPr id="0" name=""/>
        <dsp:cNvSpPr/>
      </dsp:nvSpPr>
      <dsp:spPr>
        <a:xfrm>
          <a:off x="0" y="15713"/>
          <a:ext cx="6731001" cy="1006906"/>
        </a:xfrm>
        <a:prstGeom prst="roundRect">
          <a:avLst/>
        </a:prstGeom>
        <a:blipFill rotWithShape="1">
          <a:blip xmlns:r="http://schemas.openxmlformats.org/officeDocument/2006/relationships" r:embed="rId1">
            <a:duotone>
              <a:schemeClr val="accent5">
                <a:hueOff val="0"/>
                <a:satOff val="0"/>
                <a:lumOff val="0"/>
                <a:alphaOff val="0"/>
                <a:shade val="36000"/>
                <a:satMod val="120000"/>
              </a:schemeClr>
              <a:schemeClr val="accent5">
                <a:hueOff val="0"/>
                <a:satOff val="0"/>
                <a:lumOff val="0"/>
                <a:alphaOff val="0"/>
                <a:tint val="40000"/>
              </a:schemeClr>
            </a:duotone>
          </a:blip>
          <a:tile tx="0" ty="0" sx="60000" sy="59000" flip="none" algn="tl"/>
        </a:blip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Ethics of a computer game is dependent on: </a:t>
          </a:r>
        </a:p>
      </dsp:txBody>
      <dsp:txXfrm>
        <a:off x="49153" y="64866"/>
        <a:ext cx="6632695" cy="908600"/>
      </dsp:txXfrm>
    </dsp:sp>
    <dsp:sp modelId="{74946BBA-BB4F-4E5B-8D5F-E49A58DCA7A9}">
      <dsp:nvSpPr>
        <dsp:cNvPr id="0" name=""/>
        <dsp:cNvSpPr/>
      </dsp:nvSpPr>
      <dsp:spPr>
        <a:xfrm>
          <a:off x="0" y="1022620"/>
          <a:ext cx="6731001"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70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Players</a:t>
          </a:r>
          <a:r>
            <a:rPr lang="en-GB" sz="1900" kern="1200"/>
            <a:t>'</a:t>
          </a:r>
          <a:r>
            <a:rPr lang="en-US" sz="1900" kern="1200"/>
            <a:t> morality</a:t>
          </a:r>
        </a:p>
        <a:p>
          <a:pPr marL="342900" lvl="2" indent="-171450" algn="l" defTabSz="844550">
            <a:lnSpc>
              <a:spcPct val="90000"/>
            </a:lnSpc>
            <a:spcBef>
              <a:spcPct val="0"/>
            </a:spcBef>
            <a:spcAft>
              <a:spcPct val="20000"/>
            </a:spcAft>
            <a:buChar char="•"/>
          </a:pPr>
          <a:r>
            <a:rPr lang="en-US" sz="1900" kern="1200"/>
            <a:t>The virtues they have developed (their phronesis)</a:t>
          </a:r>
        </a:p>
      </dsp:txBody>
      <dsp:txXfrm>
        <a:off x="0" y="1022620"/>
        <a:ext cx="6731001" cy="1412775"/>
      </dsp:txXfrm>
    </dsp:sp>
    <dsp:sp modelId="{6AEA6A07-9DB4-4902-A205-949154C5FE06}">
      <dsp:nvSpPr>
        <dsp:cNvPr id="0" name=""/>
        <dsp:cNvSpPr/>
      </dsp:nvSpPr>
      <dsp:spPr>
        <a:xfrm>
          <a:off x="0" y="1822311"/>
          <a:ext cx="6731001" cy="576988"/>
        </a:xfrm>
        <a:prstGeom prst="roundRect">
          <a:avLst/>
        </a:prstGeom>
        <a:blipFill rotWithShape="1">
          <a:blip xmlns:r="http://schemas.openxmlformats.org/officeDocument/2006/relationships" r:embed="rId1">
            <a:duotone>
              <a:schemeClr val="accent5">
                <a:hueOff val="-10661560"/>
                <a:satOff val="6060"/>
                <a:lumOff val="-5000"/>
                <a:alphaOff val="0"/>
                <a:shade val="36000"/>
                <a:satMod val="120000"/>
              </a:schemeClr>
              <a:schemeClr val="accent5">
                <a:hueOff val="-10661560"/>
                <a:satOff val="6060"/>
                <a:lumOff val="-5000"/>
                <a:alphaOff val="0"/>
                <a:tint val="40000"/>
              </a:schemeClr>
            </a:duotone>
          </a:blip>
          <a:tile tx="0" ty="0" sx="60000" sy="59000" flip="none" algn="tl"/>
        </a:blip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Game design</a:t>
          </a:r>
        </a:p>
      </dsp:txBody>
      <dsp:txXfrm>
        <a:off x="28166" y="1850477"/>
        <a:ext cx="6674669" cy="520656"/>
      </dsp:txXfrm>
    </dsp:sp>
    <dsp:sp modelId="{D8318343-D677-402D-AD27-6BDEA28983D8}">
      <dsp:nvSpPr>
        <dsp:cNvPr id="0" name=""/>
        <dsp:cNvSpPr/>
      </dsp:nvSpPr>
      <dsp:spPr>
        <a:xfrm>
          <a:off x="0" y="2606257"/>
          <a:ext cx="6731001" cy="1009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70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Must foster virtuous players</a:t>
          </a:r>
        </a:p>
        <a:p>
          <a:pPr marL="171450" lvl="1" indent="-171450" algn="l" defTabSz="844550">
            <a:lnSpc>
              <a:spcPct val="90000"/>
            </a:lnSpc>
            <a:spcBef>
              <a:spcPct val="0"/>
            </a:spcBef>
            <a:spcAft>
              <a:spcPct val="20000"/>
            </a:spcAft>
            <a:buChar char="•"/>
          </a:pPr>
          <a:r>
            <a:rPr lang="en-US" sz="1900" kern="1200"/>
            <a:t>Create player-subjects </a:t>
          </a:r>
        </a:p>
      </dsp:txBody>
      <dsp:txXfrm>
        <a:off x="0" y="2606257"/>
        <a:ext cx="6731001" cy="1009125"/>
      </dsp:txXfrm>
    </dsp:sp>
    <dsp:sp modelId="{D6DEBDB0-F5CE-4825-83A2-FA64C2DC827D}">
      <dsp:nvSpPr>
        <dsp:cNvPr id="0" name=""/>
        <dsp:cNvSpPr/>
      </dsp:nvSpPr>
      <dsp:spPr>
        <a:xfrm>
          <a:off x="0" y="3378956"/>
          <a:ext cx="6731001" cy="721423"/>
        </a:xfrm>
        <a:prstGeom prst="roundRect">
          <a:avLst/>
        </a:prstGeom>
        <a:blipFill rotWithShape="1">
          <a:blip xmlns:r="http://schemas.openxmlformats.org/officeDocument/2006/relationships" r:embed="rId1">
            <a:duotone>
              <a:schemeClr val="accent5">
                <a:hueOff val="-21323121"/>
                <a:satOff val="12119"/>
                <a:lumOff val="-10000"/>
                <a:alphaOff val="0"/>
                <a:shade val="36000"/>
                <a:satMod val="120000"/>
              </a:schemeClr>
              <a:schemeClr val="accent5">
                <a:hueOff val="-21323121"/>
                <a:satOff val="12119"/>
                <a:lumOff val="-10000"/>
                <a:alphaOff val="0"/>
                <a:tint val="40000"/>
              </a:schemeClr>
            </a:duotone>
          </a:blip>
          <a:tile tx="0" ty="0" sx="60000" sy="59000" flip="none" algn="tl"/>
        </a:blipFill>
        <a:ln>
          <a:noFill/>
        </a:ln>
        <a:effectLst>
          <a:softEdge rad="12700"/>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Community</a:t>
          </a:r>
          <a:endParaRPr lang="en-US" sz="2400" kern="1200"/>
        </a:p>
      </dsp:txBody>
      <dsp:txXfrm>
        <a:off x="35217" y="3414173"/>
        <a:ext cx="6660567" cy="650989"/>
      </dsp:txXfrm>
    </dsp:sp>
    <dsp:sp modelId="{B92CA325-2FA5-4159-8FE0-D568F208D4D7}">
      <dsp:nvSpPr>
        <dsp:cNvPr id="0" name=""/>
        <dsp:cNvSpPr/>
      </dsp:nvSpPr>
      <dsp:spPr>
        <a:xfrm>
          <a:off x="0" y="4265326"/>
          <a:ext cx="6731001"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70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dirty="0"/>
            <a:t>Virtuous ethical norms</a:t>
          </a:r>
          <a:endParaRPr lang="en-US" sz="1900" kern="1200" dirty="0"/>
        </a:p>
      </dsp:txBody>
      <dsp:txXfrm>
        <a:off x="0" y="4265326"/>
        <a:ext cx="6731001" cy="6458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F50B8E-A176-49F2-A3C1-FEDA0200170B}" type="datetime2">
              <a:rPr lang="en-US" smtClean="0"/>
              <a:t>Thursday, November 21, 2024</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BE69E03-4804-4553-A1EC-F089884EF50F}" type="slidenum">
              <a:rPr lang="en-US" smtClean="0"/>
              <a:t>‹#›</a:t>
            </a:fld>
            <a:endParaRPr lang="en-US"/>
          </a:p>
        </p:txBody>
      </p:sp>
    </p:spTree>
    <p:extLst>
      <p:ext uri="{BB962C8B-B14F-4D97-AF65-F5344CB8AC3E}">
        <p14:creationId xmlns:p14="http://schemas.microsoft.com/office/powerpoint/2010/main" val="3489731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CDC665-7415-4DAF-AE09-B9BBC1907393}" type="datetime2">
              <a:rPr lang="en-US" smtClean="0"/>
              <a:t>Thursday, November 21, 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8045463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CDC665-7415-4DAF-AE09-B9BBC1907393}" type="datetime2">
              <a:rPr lang="en-US" smtClean="0"/>
              <a:t>Thursday, November 21, 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99316294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CDC665-7415-4DAF-AE09-B9BBC1907393}" type="datetime2">
              <a:rPr lang="en-US" smtClean="0"/>
              <a:t>Thursday, November 21, 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74652304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857292D-4609-4E55-92E3-C12C6A1234E8}" type="datetime2">
              <a:rPr lang="en-US" smtClean="0"/>
              <a:t>Thursday, November 21, 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Sample Footer Text</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BE69E03-4804-4553-A1EC-F089884EF50F}" type="slidenum">
              <a:rPr lang="en-US" smtClean="0"/>
              <a:t>‹#›</a:t>
            </a:fld>
            <a:endParaRPr lang="en-US"/>
          </a:p>
        </p:txBody>
      </p:sp>
    </p:spTree>
    <p:extLst>
      <p:ext uri="{BB962C8B-B14F-4D97-AF65-F5344CB8AC3E}">
        <p14:creationId xmlns:p14="http://schemas.microsoft.com/office/powerpoint/2010/main" val="122183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CDC665-7415-4DAF-AE09-B9BBC1907393}" type="datetime2">
              <a:rPr lang="en-US" smtClean="0"/>
              <a:t>Thursday, November 21, 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43458468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CDC665-7415-4DAF-AE09-B9BBC1907393}" type="datetime2">
              <a:rPr lang="en-US" smtClean="0"/>
              <a:t>Thursday, November 21, 2024</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07028628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29A7B-B2F1-41A3-B969-4E25F618B967}" type="datetime2">
              <a:rPr lang="en-US" smtClean="0"/>
              <a:t>Thursday, November 21, 2024</a:t>
            </a:fld>
            <a:endParaRPr lang="en-US" dirty="0"/>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00303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98B79-F222-4FD1-8713-07459E1B5004}" type="datetime2">
              <a:rPr lang="en-US" smtClean="0"/>
              <a:t>Thursday, November 21, 2024</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927712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CDC665-7415-4DAF-AE09-B9BBC1907393}" type="datetime2">
              <a:rPr lang="en-US" smtClean="0"/>
              <a:t>Thursday, November 21, 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71931351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C2D289-0EBF-40C7-B6E8-60285281F180}" type="datetime2">
              <a:rPr lang="en-US" smtClean="0"/>
              <a:t>Thursday, November 21, 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83692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4CDC665-7415-4DAF-AE09-B9BBC1907393}" type="datetime2">
              <a:rPr lang="en-US" smtClean="0"/>
              <a:t>Thursday, November 21, 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Sample Footer Text</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49304295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hd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Donald_Gotterbarn" TargetMode="External"/><Relationship Id="rId2" Type="http://schemas.openxmlformats.org/officeDocument/2006/relationships/hyperlink" Target="https://ethics.acm.org/code-of-ethics/software-engineering-code/" TargetMode="External"/><Relationship Id="rId1" Type="http://schemas.openxmlformats.org/officeDocument/2006/relationships/slideLayout" Target="../slideLayouts/slideLayout7.xml"/><Relationship Id="rId5" Type="http://schemas.openxmlformats.org/officeDocument/2006/relationships/hyperlink" Target="https://www.igda.org/page/codeofethics" TargetMode="External"/><Relationship Id="rId4" Type="http://schemas.openxmlformats.org/officeDocument/2006/relationships/hyperlink" Target="https://www.bcs.org/category/60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Donald_Gotterbarn" TargetMode="External"/><Relationship Id="rId2" Type="http://schemas.openxmlformats.org/officeDocument/2006/relationships/hyperlink" Target="https://ethics.acm.org/code-of-ethics/software-engineering-code/" TargetMode="External"/><Relationship Id="rId1" Type="http://schemas.openxmlformats.org/officeDocument/2006/relationships/slideLayout" Target="../slideLayouts/slideLayout7.xml"/><Relationship Id="rId5" Type="http://schemas.openxmlformats.org/officeDocument/2006/relationships/hyperlink" Target="https://www.igda.org/page/codeofethics" TargetMode="External"/><Relationship Id="rId4" Type="http://schemas.openxmlformats.org/officeDocument/2006/relationships/hyperlink" Target="https://www.bcs.org/category/6030" TargetMode="Externa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2" Type="http://schemas.openxmlformats.org/officeDocument/2006/relationships/hyperlink" Target="https://www.amazon.co.uk/Video-Kids-Making-Sense-Nintendo/dp/0674937090"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docshare01.docshare.tips/files/18995/189950789.pdf"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is.muni.cz/el/1421/jaro2014/IM090/Miguel_Sicart_The_Ethics_of_Computer_Games_2009.pdf" TargetMode="External"/><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www.denizcemonduygu.com/portfolio/the-history-of-philosophy/" TargetMode="External"/><Relationship Id="rId4" Type="http://schemas.openxmlformats.org/officeDocument/2006/relationships/hyperlink" Target="https://plato.stanford.edu/"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pdfs.semanticscholar.org/29a3/6ae6d64fe116bff58d4ffd3bd8a4bd46900c.pdf"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amazon.co.uk/Gaming-Representation-Sexuality-Digital-Studies/dp/0253026474" TargetMode="External"/><Relationship Id="rId2" Type="http://schemas.openxmlformats.org/officeDocument/2006/relationships/hyperlink" Target="http://www.marissabellino.com/uploads/7/6/6/1/7661682/content_analysis_video_games_and_gender.pdf"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4.jpg"/><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mitpress.universitypressscholarship.com/view/10.7551/mitpress/9780262012652.001.0001/upso-9780262012652"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inst.cs.berkeley.edu/~cs10/fa09/dis/02/extra/reynolds_ethics.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mitpress.universitypressscholarship.com/view/10.7551/mitpress/9780262012652.001.0001/upso-9780262012652" TargetMode="External"/><Relationship Id="rId2" Type="http://schemas.openxmlformats.org/officeDocument/2006/relationships/hyperlink" Target="https://www.academia.edu/5573692/Is_it_wrong_to_play_violent_video_game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Manhunt_(video_game)" TargetMode="External"/><Relationship Id="rId2" Type="http://schemas.openxmlformats.org/officeDocument/2006/relationships/hyperlink" Target="http://mitpress.universitypressscholarship.com/view/10.7551/mitpress/9780262012652.001.0001/upso-9780262012652"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3" Type="http://schemas.openxmlformats.org/officeDocument/2006/relationships/hyperlink" Target="http://faculty.washington.edu/jkientz/papers/Porter-GameAccessibility-ASSETS2013.pdf" TargetMode="External"/><Relationship Id="rId2" Type="http://schemas.openxmlformats.org/officeDocument/2006/relationships/hyperlink" Target="https://link.springer.com/article/10.1007/s10209-010-0189-5"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faculty.washington.edu/jkientz/papers/Porter-GameAccessibility-ASSETS2013.pdf"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faculty.washington.edu/jkientz/papers/Porter-GameAccessibility-ASSETS2013.pdf"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177/2056305116672484" TargetMode="External"/><Relationship Id="rId2" Type="http://schemas.openxmlformats.org/officeDocument/2006/relationships/hyperlink" Target="https://www.pushsquare.com/news/2024/11/assassins-creed-boss-says-series-is-inherently-diverse-just-like-history" TargetMode="External"/><Relationship Id="rId1" Type="http://schemas.openxmlformats.org/officeDocument/2006/relationships/slideLayout" Target="../slideLayouts/slideLayout2.xml"/><Relationship Id="rId4" Type="http://schemas.openxmlformats.org/officeDocument/2006/relationships/hyperlink" Target="https://www.theguardian.com/games/2024/mar/08/gamergate-trolls-woke-game-consultan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plato.stanford.edu/entries/ethics-computer/" TargetMode="External"/><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hyperlink" Target="https://www.theengineer.co.uk/content/in-depth/late-great-engineers-norbert-wiener-father-of-cybernet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18B4-2442-5384-8C81-3670AE37113C}"/>
              </a:ext>
            </a:extLst>
          </p:cNvPr>
          <p:cNvSpPr>
            <a:spLocks noGrp="1"/>
          </p:cNvSpPr>
          <p:nvPr>
            <p:ph type="ctrTitle"/>
          </p:nvPr>
        </p:nvSpPr>
        <p:spPr>
          <a:xfrm>
            <a:off x="4918515" y="1416581"/>
            <a:ext cx="6092786" cy="2127287"/>
          </a:xfrm>
        </p:spPr>
        <p:txBody>
          <a:bodyPr anchor="b">
            <a:normAutofit/>
          </a:bodyPr>
          <a:lstStyle/>
          <a:p>
            <a:pPr algn="l"/>
            <a:r>
              <a:rPr lang="en-US" sz="4800" dirty="0"/>
              <a:t>Introduction to Game Industry Practice</a:t>
            </a:r>
            <a:endParaRPr lang="en-GB" sz="4800" dirty="0"/>
          </a:p>
        </p:txBody>
      </p:sp>
      <p:sp>
        <p:nvSpPr>
          <p:cNvPr id="3" name="Subtitle 2">
            <a:extLst>
              <a:ext uri="{FF2B5EF4-FFF2-40B4-BE49-F238E27FC236}">
                <a16:creationId xmlns:a16="http://schemas.microsoft.com/office/drawing/2014/main" id="{8ECCAA22-6AA9-B7F1-0B18-3FACBBB91913}"/>
              </a:ext>
            </a:extLst>
          </p:cNvPr>
          <p:cNvSpPr>
            <a:spLocks noGrp="1"/>
          </p:cNvSpPr>
          <p:nvPr>
            <p:ph type="subTitle" idx="1"/>
          </p:nvPr>
        </p:nvSpPr>
        <p:spPr>
          <a:xfrm>
            <a:off x="4229100" y="4703234"/>
            <a:ext cx="7302500" cy="1638300"/>
          </a:xfrm>
        </p:spPr>
        <p:txBody>
          <a:bodyPr>
            <a:normAutofit/>
          </a:bodyPr>
          <a:lstStyle/>
          <a:p>
            <a:pPr algn="l"/>
            <a:r>
              <a:rPr lang="en-US" dirty="0"/>
              <a:t>GDV4000</a:t>
            </a:r>
          </a:p>
          <a:p>
            <a:pPr algn="l"/>
            <a:r>
              <a:rPr lang="en-US" dirty="0"/>
              <a:t>Ethics and Diversity in Games and the Games Industry</a:t>
            </a:r>
            <a:endParaRPr lang="en-GB" dirty="0"/>
          </a:p>
        </p:txBody>
      </p:sp>
      <p:pic>
        <p:nvPicPr>
          <p:cNvPr id="4" name="Video 3" descr="Clear Chess Pieces">
            <a:extLst>
              <a:ext uri="{FF2B5EF4-FFF2-40B4-BE49-F238E27FC236}">
                <a16:creationId xmlns:a16="http://schemas.microsoft.com/office/drawing/2014/main" id="{D5B9F950-6A82-78C4-4BF9-A81E4C32BBB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422899" y="4076736"/>
            <a:ext cx="3756276" cy="2106904"/>
          </a:xfrm>
          <a:prstGeom prst="rect">
            <a:avLst/>
          </a:prstGeom>
        </p:spPr>
      </p:pic>
    </p:spTree>
    <p:extLst>
      <p:ext uri="{BB962C8B-B14F-4D97-AF65-F5344CB8AC3E}">
        <p14:creationId xmlns:p14="http://schemas.microsoft.com/office/powerpoint/2010/main" val="370508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F5E8679-16EB-6666-BE4B-8B492DE0BCC2}"/>
              </a:ext>
            </a:extLst>
          </p:cNvPr>
          <p:cNvSpPr txBox="1">
            <a:spLocks/>
          </p:cNvSpPr>
          <p:nvPr/>
        </p:nvSpPr>
        <p:spPr>
          <a:xfrm>
            <a:off x="735012" y="1002664"/>
            <a:ext cx="4676292" cy="693780"/>
          </a:xfrm>
          <a:prstGeom prst="rect">
            <a:avLst/>
          </a:prstGeom>
        </p:spPr>
        <p:txBody>
          <a:bodyPr vert="horz" wrap="square" lIns="0" tIns="1651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a:t>Computer</a:t>
            </a:r>
            <a:r>
              <a:rPr lang="en-GB" spc="-40"/>
              <a:t> </a:t>
            </a:r>
            <a:r>
              <a:rPr lang="en-GB" spc="-10"/>
              <a:t>Ethics</a:t>
            </a:r>
            <a:endParaRPr lang="en-GB" spc="-10" dirty="0"/>
          </a:p>
        </p:txBody>
      </p:sp>
      <p:graphicFrame>
        <p:nvGraphicFramePr>
          <p:cNvPr id="6" name="object 11">
            <a:extLst>
              <a:ext uri="{FF2B5EF4-FFF2-40B4-BE49-F238E27FC236}">
                <a16:creationId xmlns:a16="http://schemas.microsoft.com/office/drawing/2014/main" id="{3F438C09-3ED7-8696-9E0F-1B6E6B37401C}"/>
              </a:ext>
            </a:extLst>
          </p:cNvPr>
          <p:cNvGraphicFramePr/>
          <p:nvPr/>
        </p:nvGraphicFramePr>
        <p:xfrm>
          <a:off x="1287462" y="1785620"/>
          <a:ext cx="10476051" cy="3997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604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B04F4B8-80E1-49D6-AF0A-04993430E977}"/>
              </a:ext>
            </a:extLst>
          </p:cNvPr>
          <p:cNvSpPr txBox="1">
            <a:spLocks/>
          </p:cNvSpPr>
          <p:nvPr/>
        </p:nvSpPr>
        <p:spPr>
          <a:xfrm>
            <a:off x="735012" y="1190307"/>
            <a:ext cx="3277235" cy="456565"/>
          </a:xfrm>
          <a:prstGeom prst="rect">
            <a:avLst/>
          </a:prstGeom>
        </p:spPr>
        <p:txBody>
          <a:bodyPr vert="horz" wrap="square" lIns="0" tIns="15875"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sz="2800">
                <a:solidFill>
                  <a:srgbClr val="24292E"/>
                </a:solidFill>
              </a:rPr>
              <a:t>Manners</a:t>
            </a:r>
            <a:r>
              <a:rPr lang="en-GB" sz="2800" spc="-25">
                <a:solidFill>
                  <a:srgbClr val="24292E"/>
                </a:solidFill>
              </a:rPr>
              <a:t> </a:t>
            </a:r>
            <a:r>
              <a:rPr lang="en-GB" sz="2800" spc="-10">
                <a:solidFill>
                  <a:srgbClr val="24292E"/>
                </a:solidFill>
              </a:rPr>
              <a:t>Approach</a:t>
            </a:r>
            <a:endParaRPr lang="en-GB" sz="2800" dirty="0"/>
          </a:p>
        </p:txBody>
      </p:sp>
      <p:sp>
        <p:nvSpPr>
          <p:cNvPr id="3" name="object 8">
            <a:extLst>
              <a:ext uri="{FF2B5EF4-FFF2-40B4-BE49-F238E27FC236}">
                <a16:creationId xmlns:a16="http://schemas.microsoft.com/office/drawing/2014/main" id="{FBF06148-11E1-25B6-15E7-C570D966D0F9}"/>
              </a:ext>
            </a:extLst>
          </p:cNvPr>
          <p:cNvSpPr txBox="1"/>
          <p:nvPr/>
        </p:nvSpPr>
        <p:spPr>
          <a:xfrm>
            <a:off x="977900" y="1795145"/>
            <a:ext cx="9869170" cy="4203074"/>
          </a:xfrm>
          <a:prstGeom prst="rect">
            <a:avLst/>
          </a:prstGeom>
        </p:spPr>
        <p:txBody>
          <a:bodyPr vert="horz" wrap="square" lIns="0" tIns="160655" rIns="0" bIns="0" rtlCol="0">
            <a:spAutoFit/>
          </a:bodyPr>
          <a:lstStyle/>
          <a:p>
            <a:pPr marL="321945" indent="-309880">
              <a:lnSpc>
                <a:spcPct val="100000"/>
              </a:lnSpc>
              <a:spcBef>
                <a:spcPts val="1265"/>
              </a:spcBef>
              <a:buAutoNum type="arabicPeriod"/>
              <a:tabLst>
                <a:tab pos="322580" algn="l"/>
              </a:tabLst>
            </a:pPr>
            <a:r>
              <a:rPr sz="2150" dirty="0">
                <a:solidFill>
                  <a:srgbClr val="24292E"/>
                </a:solidFill>
                <a:latin typeface="Arial"/>
                <a:cs typeface="Arial"/>
              </a:rPr>
              <a:t>Identify</a:t>
            </a:r>
            <a:r>
              <a:rPr sz="2150" spc="65" dirty="0">
                <a:solidFill>
                  <a:srgbClr val="24292E"/>
                </a:solidFill>
                <a:latin typeface="Arial"/>
                <a:cs typeface="Arial"/>
              </a:rPr>
              <a:t> </a:t>
            </a:r>
            <a:r>
              <a:rPr sz="2150" dirty="0">
                <a:solidFill>
                  <a:srgbClr val="24292E"/>
                </a:solidFill>
                <a:latin typeface="Arial"/>
                <a:cs typeface="Arial"/>
              </a:rPr>
              <a:t>a</a:t>
            </a:r>
            <a:r>
              <a:rPr sz="2150" spc="70" dirty="0">
                <a:solidFill>
                  <a:srgbClr val="24292E"/>
                </a:solidFill>
                <a:latin typeface="Arial"/>
                <a:cs typeface="Arial"/>
              </a:rPr>
              <a:t> </a:t>
            </a:r>
            <a:r>
              <a:rPr sz="2150" dirty="0">
                <a:solidFill>
                  <a:srgbClr val="24292E"/>
                </a:solidFill>
                <a:latin typeface="Arial"/>
                <a:cs typeface="Arial"/>
              </a:rPr>
              <a:t>policy</a:t>
            </a:r>
            <a:r>
              <a:rPr sz="2150" spc="65" dirty="0">
                <a:solidFill>
                  <a:srgbClr val="24292E"/>
                </a:solidFill>
                <a:latin typeface="Arial"/>
                <a:cs typeface="Arial"/>
              </a:rPr>
              <a:t> </a:t>
            </a:r>
            <a:r>
              <a:rPr sz="2150" dirty="0">
                <a:solidFill>
                  <a:srgbClr val="24292E"/>
                </a:solidFill>
                <a:latin typeface="Arial"/>
                <a:cs typeface="Arial"/>
              </a:rPr>
              <a:t>vacuum</a:t>
            </a:r>
            <a:r>
              <a:rPr sz="2150" spc="65" dirty="0">
                <a:solidFill>
                  <a:srgbClr val="24292E"/>
                </a:solidFill>
                <a:latin typeface="Arial"/>
                <a:cs typeface="Arial"/>
              </a:rPr>
              <a:t> </a:t>
            </a:r>
            <a:r>
              <a:rPr sz="2150" dirty="0">
                <a:solidFill>
                  <a:srgbClr val="24292E"/>
                </a:solidFill>
                <a:latin typeface="Arial"/>
                <a:cs typeface="Arial"/>
              </a:rPr>
              <a:t>generated</a:t>
            </a:r>
            <a:r>
              <a:rPr sz="2150" spc="65" dirty="0">
                <a:solidFill>
                  <a:srgbClr val="24292E"/>
                </a:solidFill>
                <a:latin typeface="Arial"/>
                <a:cs typeface="Arial"/>
              </a:rPr>
              <a:t> </a:t>
            </a:r>
            <a:r>
              <a:rPr sz="2150" dirty="0">
                <a:solidFill>
                  <a:srgbClr val="24292E"/>
                </a:solidFill>
                <a:latin typeface="Arial"/>
                <a:cs typeface="Arial"/>
              </a:rPr>
              <a:t>by</a:t>
            </a:r>
            <a:r>
              <a:rPr sz="2150" spc="70" dirty="0">
                <a:solidFill>
                  <a:srgbClr val="24292E"/>
                </a:solidFill>
                <a:latin typeface="Arial"/>
                <a:cs typeface="Arial"/>
              </a:rPr>
              <a:t> </a:t>
            </a:r>
            <a:r>
              <a:rPr sz="2150" dirty="0">
                <a:solidFill>
                  <a:srgbClr val="24292E"/>
                </a:solidFill>
                <a:latin typeface="Arial"/>
                <a:cs typeface="Arial"/>
              </a:rPr>
              <a:t>computing</a:t>
            </a:r>
            <a:r>
              <a:rPr sz="2150" spc="65" dirty="0">
                <a:solidFill>
                  <a:srgbClr val="24292E"/>
                </a:solidFill>
                <a:latin typeface="Arial"/>
                <a:cs typeface="Arial"/>
              </a:rPr>
              <a:t> </a:t>
            </a:r>
            <a:r>
              <a:rPr sz="2150" spc="-10" dirty="0">
                <a:solidFill>
                  <a:srgbClr val="24292E"/>
                </a:solidFill>
                <a:latin typeface="Arial"/>
                <a:cs typeface="Arial"/>
              </a:rPr>
              <a:t>technology.</a:t>
            </a:r>
            <a:endParaRPr sz="2150" dirty="0">
              <a:latin typeface="Arial"/>
              <a:cs typeface="Arial"/>
            </a:endParaRPr>
          </a:p>
          <a:p>
            <a:pPr marL="321945" indent="-309880">
              <a:lnSpc>
                <a:spcPct val="100000"/>
              </a:lnSpc>
              <a:spcBef>
                <a:spcPts val="1170"/>
              </a:spcBef>
              <a:buAutoNum type="arabicPeriod"/>
              <a:tabLst>
                <a:tab pos="322580" algn="l"/>
              </a:tabLst>
            </a:pPr>
            <a:r>
              <a:rPr sz="2150" dirty="0">
                <a:solidFill>
                  <a:srgbClr val="24292E"/>
                </a:solidFill>
                <a:latin typeface="Arial"/>
                <a:cs typeface="Arial"/>
              </a:rPr>
              <a:t>Eliminate</a:t>
            </a:r>
            <a:r>
              <a:rPr sz="2150" spc="80" dirty="0">
                <a:solidFill>
                  <a:srgbClr val="24292E"/>
                </a:solidFill>
                <a:latin typeface="Arial"/>
                <a:cs typeface="Arial"/>
              </a:rPr>
              <a:t> </a:t>
            </a:r>
            <a:r>
              <a:rPr sz="2150" dirty="0">
                <a:solidFill>
                  <a:srgbClr val="24292E"/>
                </a:solidFill>
                <a:latin typeface="Arial"/>
                <a:cs typeface="Arial"/>
              </a:rPr>
              <a:t>any</a:t>
            </a:r>
            <a:r>
              <a:rPr sz="2150" spc="80" dirty="0">
                <a:solidFill>
                  <a:srgbClr val="24292E"/>
                </a:solidFill>
                <a:latin typeface="Arial"/>
                <a:cs typeface="Arial"/>
              </a:rPr>
              <a:t> </a:t>
            </a:r>
            <a:r>
              <a:rPr sz="2150" dirty="0">
                <a:solidFill>
                  <a:srgbClr val="24292E"/>
                </a:solidFill>
                <a:latin typeface="Arial"/>
                <a:cs typeface="Arial"/>
              </a:rPr>
              <a:t>conceptual</a:t>
            </a:r>
            <a:r>
              <a:rPr sz="2150" spc="80" dirty="0">
                <a:solidFill>
                  <a:srgbClr val="24292E"/>
                </a:solidFill>
                <a:latin typeface="Arial"/>
                <a:cs typeface="Arial"/>
              </a:rPr>
              <a:t> </a:t>
            </a:r>
            <a:r>
              <a:rPr sz="2150" spc="-10" dirty="0">
                <a:solidFill>
                  <a:srgbClr val="24292E"/>
                </a:solidFill>
                <a:latin typeface="Arial"/>
                <a:cs typeface="Arial"/>
              </a:rPr>
              <a:t>muddles.</a:t>
            </a:r>
            <a:endParaRPr sz="2150" dirty="0">
              <a:latin typeface="Arial"/>
              <a:cs typeface="Arial"/>
            </a:endParaRPr>
          </a:p>
          <a:p>
            <a:pPr marL="322580" marR="525780" indent="-310515">
              <a:lnSpc>
                <a:spcPct val="125000"/>
              </a:lnSpc>
              <a:spcBef>
                <a:spcPts val="525"/>
              </a:spcBef>
              <a:buAutoNum type="arabicPeriod"/>
              <a:tabLst>
                <a:tab pos="874394" algn="l"/>
              </a:tabLst>
            </a:pPr>
            <a:r>
              <a:rPr sz="2150" dirty="0">
                <a:solidFill>
                  <a:srgbClr val="24292E"/>
                </a:solidFill>
                <a:latin typeface="Arial"/>
                <a:cs typeface="Arial"/>
              </a:rPr>
              <a:t>Use</a:t>
            </a:r>
            <a:r>
              <a:rPr sz="2150" spc="60" dirty="0">
                <a:solidFill>
                  <a:srgbClr val="24292E"/>
                </a:solidFill>
                <a:latin typeface="Arial"/>
                <a:cs typeface="Arial"/>
              </a:rPr>
              <a:t> </a:t>
            </a:r>
            <a:r>
              <a:rPr sz="2150" dirty="0">
                <a:solidFill>
                  <a:srgbClr val="24292E"/>
                </a:solidFill>
                <a:latin typeface="Arial"/>
                <a:cs typeface="Arial"/>
              </a:rPr>
              <a:t>the</a:t>
            </a:r>
            <a:r>
              <a:rPr sz="2150" spc="60" dirty="0">
                <a:solidFill>
                  <a:srgbClr val="24292E"/>
                </a:solidFill>
                <a:latin typeface="Arial"/>
                <a:cs typeface="Arial"/>
              </a:rPr>
              <a:t> </a:t>
            </a:r>
            <a:r>
              <a:rPr sz="2150" dirty="0">
                <a:solidFill>
                  <a:srgbClr val="24292E"/>
                </a:solidFill>
                <a:latin typeface="Arial"/>
                <a:cs typeface="Arial"/>
              </a:rPr>
              <a:t>core</a:t>
            </a:r>
            <a:r>
              <a:rPr sz="2150" spc="60" dirty="0">
                <a:solidFill>
                  <a:srgbClr val="24292E"/>
                </a:solidFill>
                <a:latin typeface="Arial"/>
                <a:cs typeface="Arial"/>
              </a:rPr>
              <a:t> </a:t>
            </a:r>
            <a:r>
              <a:rPr sz="2150" dirty="0">
                <a:solidFill>
                  <a:srgbClr val="24292E"/>
                </a:solidFill>
                <a:latin typeface="Arial"/>
                <a:cs typeface="Arial"/>
              </a:rPr>
              <a:t>values</a:t>
            </a:r>
            <a:r>
              <a:rPr sz="2150" spc="65" dirty="0">
                <a:solidFill>
                  <a:srgbClr val="24292E"/>
                </a:solidFill>
                <a:latin typeface="Arial"/>
                <a:cs typeface="Arial"/>
              </a:rPr>
              <a:t> </a:t>
            </a:r>
            <a:r>
              <a:rPr sz="2150" dirty="0">
                <a:solidFill>
                  <a:srgbClr val="24292E"/>
                </a:solidFill>
                <a:latin typeface="Arial"/>
                <a:cs typeface="Arial"/>
              </a:rPr>
              <a:t>and</a:t>
            </a:r>
            <a:r>
              <a:rPr sz="2150" spc="60" dirty="0">
                <a:solidFill>
                  <a:srgbClr val="24292E"/>
                </a:solidFill>
                <a:latin typeface="Arial"/>
                <a:cs typeface="Arial"/>
              </a:rPr>
              <a:t> </a:t>
            </a:r>
            <a:r>
              <a:rPr sz="2150" dirty="0">
                <a:solidFill>
                  <a:srgbClr val="24292E"/>
                </a:solidFill>
                <a:latin typeface="Arial"/>
                <a:cs typeface="Arial"/>
              </a:rPr>
              <a:t>the</a:t>
            </a:r>
            <a:r>
              <a:rPr sz="2150" spc="60" dirty="0">
                <a:solidFill>
                  <a:srgbClr val="24292E"/>
                </a:solidFill>
                <a:latin typeface="Arial"/>
                <a:cs typeface="Arial"/>
              </a:rPr>
              <a:t> </a:t>
            </a:r>
            <a:r>
              <a:rPr sz="2150" dirty="0">
                <a:solidFill>
                  <a:srgbClr val="24292E"/>
                </a:solidFill>
                <a:latin typeface="Arial"/>
                <a:cs typeface="Arial"/>
              </a:rPr>
              <a:t>ethical</a:t>
            </a:r>
            <a:r>
              <a:rPr sz="2150" spc="60" dirty="0">
                <a:solidFill>
                  <a:srgbClr val="24292E"/>
                </a:solidFill>
                <a:latin typeface="Arial"/>
                <a:cs typeface="Arial"/>
              </a:rPr>
              <a:t> </a:t>
            </a:r>
            <a:r>
              <a:rPr sz="2150" dirty="0">
                <a:solidFill>
                  <a:srgbClr val="24292E"/>
                </a:solidFill>
                <a:latin typeface="Arial"/>
                <a:cs typeface="Arial"/>
              </a:rPr>
              <a:t>resources</a:t>
            </a:r>
            <a:r>
              <a:rPr sz="2150" spc="60" dirty="0">
                <a:solidFill>
                  <a:srgbClr val="24292E"/>
                </a:solidFill>
                <a:latin typeface="Arial"/>
                <a:cs typeface="Arial"/>
              </a:rPr>
              <a:t> </a:t>
            </a:r>
            <a:r>
              <a:rPr sz="2150" dirty="0">
                <a:solidFill>
                  <a:srgbClr val="24292E"/>
                </a:solidFill>
                <a:latin typeface="Arial"/>
                <a:cs typeface="Arial"/>
              </a:rPr>
              <a:t>of</a:t>
            </a:r>
            <a:r>
              <a:rPr sz="2150" spc="60" dirty="0">
                <a:solidFill>
                  <a:srgbClr val="24292E"/>
                </a:solidFill>
                <a:latin typeface="Arial"/>
                <a:cs typeface="Arial"/>
              </a:rPr>
              <a:t> </a:t>
            </a:r>
            <a:r>
              <a:rPr sz="2150" dirty="0">
                <a:solidFill>
                  <a:srgbClr val="24292E"/>
                </a:solidFill>
                <a:latin typeface="Arial"/>
                <a:cs typeface="Arial"/>
              </a:rPr>
              <a:t>just</a:t>
            </a:r>
            <a:r>
              <a:rPr sz="2150" spc="60" dirty="0">
                <a:solidFill>
                  <a:srgbClr val="24292E"/>
                </a:solidFill>
                <a:latin typeface="Arial"/>
                <a:cs typeface="Arial"/>
              </a:rPr>
              <a:t> </a:t>
            </a:r>
            <a:r>
              <a:rPr sz="2150" dirty="0">
                <a:solidFill>
                  <a:srgbClr val="24292E"/>
                </a:solidFill>
                <a:latin typeface="Arial"/>
                <a:cs typeface="Arial"/>
              </a:rPr>
              <a:t>consequentialism</a:t>
            </a:r>
            <a:r>
              <a:rPr sz="2150" spc="60" dirty="0">
                <a:solidFill>
                  <a:srgbClr val="24292E"/>
                </a:solidFill>
                <a:latin typeface="Arial"/>
                <a:cs typeface="Arial"/>
              </a:rPr>
              <a:t> </a:t>
            </a:r>
            <a:r>
              <a:rPr sz="2150" spc="-25" dirty="0">
                <a:solidFill>
                  <a:srgbClr val="24292E"/>
                </a:solidFill>
                <a:latin typeface="Arial"/>
                <a:cs typeface="Arial"/>
              </a:rPr>
              <a:t>to:</a:t>
            </a:r>
            <a:endParaRPr lang="en-GB" sz="2150" spc="-25" dirty="0">
              <a:solidFill>
                <a:srgbClr val="24292E"/>
              </a:solidFill>
              <a:latin typeface="Arial"/>
              <a:cs typeface="Arial"/>
            </a:endParaRPr>
          </a:p>
          <a:p>
            <a:pPr marL="1269365" marR="525780" lvl="2" indent="-342900">
              <a:lnSpc>
                <a:spcPct val="125000"/>
              </a:lnSpc>
              <a:spcBef>
                <a:spcPts val="525"/>
              </a:spcBef>
              <a:buFont typeface="Arial" panose="020B0604020202020204" pitchFamily="34" charset="0"/>
              <a:buChar char="•"/>
              <a:tabLst>
                <a:tab pos="874394" algn="l"/>
              </a:tabLst>
            </a:pPr>
            <a:r>
              <a:rPr sz="2150" dirty="0">
                <a:solidFill>
                  <a:srgbClr val="24292E"/>
                </a:solidFill>
                <a:latin typeface="Arial"/>
                <a:cs typeface="Arial"/>
              </a:rPr>
              <a:t>Revise</a:t>
            </a:r>
            <a:r>
              <a:rPr sz="2150" spc="65" dirty="0">
                <a:solidFill>
                  <a:srgbClr val="24292E"/>
                </a:solidFill>
                <a:latin typeface="Arial"/>
                <a:cs typeface="Arial"/>
              </a:rPr>
              <a:t> </a:t>
            </a:r>
            <a:r>
              <a:rPr sz="2150" dirty="0">
                <a:solidFill>
                  <a:srgbClr val="24292E"/>
                </a:solidFill>
                <a:latin typeface="Arial"/>
                <a:cs typeface="Arial"/>
              </a:rPr>
              <a:t>existing</a:t>
            </a:r>
            <a:r>
              <a:rPr sz="2150" spc="80" dirty="0">
                <a:solidFill>
                  <a:srgbClr val="24292E"/>
                </a:solidFill>
                <a:latin typeface="Arial"/>
                <a:cs typeface="Arial"/>
              </a:rPr>
              <a:t> </a:t>
            </a:r>
            <a:r>
              <a:rPr sz="2150" dirty="0">
                <a:solidFill>
                  <a:srgbClr val="24292E"/>
                </a:solidFill>
                <a:latin typeface="Arial"/>
                <a:cs typeface="Arial"/>
              </a:rPr>
              <a:t>(but</a:t>
            </a:r>
            <a:r>
              <a:rPr sz="2150" spc="75" dirty="0">
                <a:solidFill>
                  <a:srgbClr val="24292E"/>
                </a:solidFill>
                <a:latin typeface="Arial"/>
                <a:cs typeface="Arial"/>
              </a:rPr>
              <a:t> </a:t>
            </a:r>
            <a:r>
              <a:rPr sz="2150" dirty="0">
                <a:solidFill>
                  <a:srgbClr val="24292E"/>
                </a:solidFill>
                <a:latin typeface="Arial"/>
                <a:cs typeface="Arial"/>
              </a:rPr>
              <a:t>inadequate)</a:t>
            </a:r>
            <a:r>
              <a:rPr sz="2150" spc="80" dirty="0">
                <a:solidFill>
                  <a:srgbClr val="24292E"/>
                </a:solidFill>
                <a:latin typeface="Arial"/>
                <a:cs typeface="Arial"/>
              </a:rPr>
              <a:t> </a:t>
            </a:r>
            <a:r>
              <a:rPr sz="2150" spc="-10" dirty="0">
                <a:solidFill>
                  <a:srgbClr val="24292E"/>
                </a:solidFill>
                <a:latin typeface="Arial"/>
                <a:cs typeface="Arial"/>
              </a:rPr>
              <a:t>policies</a:t>
            </a:r>
            <a:endParaRPr sz="2150" dirty="0">
              <a:latin typeface="Arial"/>
              <a:cs typeface="Arial"/>
            </a:endParaRPr>
          </a:p>
          <a:p>
            <a:pPr marL="1217294" indent="-342900">
              <a:lnSpc>
                <a:spcPct val="100000"/>
              </a:lnSpc>
              <a:spcBef>
                <a:spcPts val="1170"/>
              </a:spcBef>
              <a:buFont typeface="Arial" panose="020B0604020202020204" pitchFamily="34" charset="0"/>
              <a:buChar char="•"/>
            </a:pPr>
            <a:r>
              <a:rPr sz="2150" dirty="0">
                <a:solidFill>
                  <a:srgbClr val="24292E"/>
                </a:solidFill>
                <a:latin typeface="Arial"/>
                <a:cs typeface="Arial"/>
              </a:rPr>
              <a:t>Create</a:t>
            </a:r>
            <a:r>
              <a:rPr sz="2150" spc="60" dirty="0">
                <a:solidFill>
                  <a:srgbClr val="24292E"/>
                </a:solidFill>
                <a:latin typeface="Arial"/>
                <a:cs typeface="Arial"/>
              </a:rPr>
              <a:t> </a:t>
            </a:r>
            <a:r>
              <a:rPr sz="2150" dirty="0">
                <a:solidFill>
                  <a:srgbClr val="24292E"/>
                </a:solidFill>
                <a:latin typeface="Arial"/>
                <a:cs typeface="Arial"/>
              </a:rPr>
              <a:t>new</a:t>
            </a:r>
            <a:r>
              <a:rPr sz="2150" spc="60" dirty="0">
                <a:solidFill>
                  <a:srgbClr val="24292E"/>
                </a:solidFill>
                <a:latin typeface="Arial"/>
                <a:cs typeface="Arial"/>
              </a:rPr>
              <a:t> </a:t>
            </a:r>
            <a:r>
              <a:rPr sz="2150" dirty="0">
                <a:solidFill>
                  <a:srgbClr val="24292E"/>
                </a:solidFill>
                <a:latin typeface="Arial"/>
                <a:cs typeface="Arial"/>
              </a:rPr>
              <a:t>policies</a:t>
            </a:r>
            <a:r>
              <a:rPr sz="2150" spc="55" dirty="0">
                <a:solidFill>
                  <a:srgbClr val="24292E"/>
                </a:solidFill>
                <a:latin typeface="Arial"/>
                <a:cs typeface="Arial"/>
              </a:rPr>
              <a:t> </a:t>
            </a:r>
            <a:r>
              <a:rPr sz="2150" dirty="0">
                <a:solidFill>
                  <a:srgbClr val="24292E"/>
                </a:solidFill>
                <a:latin typeface="Arial"/>
                <a:cs typeface="Arial"/>
              </a:rPr>
              <a:t>that</a:t>
            </a:r>
            <a:r>
              <a:rPr sz="2150" spc="60" dirty="0">
                <a:solidFill>
                  <a:srgbClr val="24292E"/>
                </a:solidFill>
                <a:latin typeface="Arial"/>
                <a:cs typeface="Arial"/>
              </a:rPr>
              <a:t> </a:t>
            </a:r>
            <a:r>
              <a:rPr sz="2150" dirty="0">
                <a:solidFill>
                  <a:srgbClr val="24292E"/>
                </a:solidFill>
                <a:latin typeface="Arial"/>
                <a:cs typeface="Arial"/>
              </a:rPr>
              <a:t>justly</a:t>
            </a:r>
            <a:r>
              <a:rPr sz="2150" spc="60" dirty="0">
                <a:solidFill>
                  <a:srgbClr val="24292E"/>
                </a:solidFill>
                <a:latin typeface="Arial"/>
                <a:cs typeface="Arial"/>
              </a:rPr>
              <a:t> </a:t>
            </a:r>
            <a:r>
              <a:rPr sz="2150" dirty="0">
                <a:solidFill>
                  <a:srgbClr val="24292E"/>
                </a:solidFill>
                <a:latin typeface="Arial"/>
                <a:cs typeface="Arial"/>
              </a:rPr>
              <a:t>eliminate</a:t>
            </a:r>
            <a:r>
              <a:rPr sz="2150" spc="60" dirty="0">
                <a:solidFill>
                  <a:srgbClr val="24292E"/>
                </a:solidFill>
                <a:latin typeface="Arial"/>
                <a:cs typeface="Arial"/>
              </a:rPr>
              <a:t> </a:t>
            </a:r>
            <a:r>
              <a:rPr sz="2150" dirty="0">
                <a:solidFill>
                  <a:srgbClr val="24292E"/>
                </a:solidFill>
                <a:latin typeface="Arial"/>
                <a:cs typeface="Arial"/>
              </a:rPr>
              <a:t>the</a:t>
            </a:r>
            <a:r>
              <a:rPr sz="2150" spc="55" dirty="0">
                <a:solidFill>
                  <a:srgbClr val="24292E"/>
                </a:solidFill>
                <a:latin typeface="Arial"/>
                <a:cs typeface="Arial"/>
              </a:rPr>
              <a:t> </a:t>
            </a:r>
            <a:r>
              <a:rPr sz="2150" spc="-10" dirty="0">
                <a:solidFill>
                  <a:srgbClr val="24292E"/>
                </a:solidFill>
                <a:latin typeface="Arial"/>
                <a:cs typeface="Arial"/>
              </a:rPr>
              <a:t>vacuum</a:t>
            </a:r>
            <a:endParaRPr sz="2150" dirty="0">
              <a:latin typeface="Arial"/>
              <a:cs typeface="Arial"/>
            </a:endParaRPr>
          </a:p>
          <a:p>
            <a:pPr marL="664845" indent="-342900">
              <a:lnSpc>
                <a:spcPct val="100000"/>
              </a:lnSpc>
              <a:spcBef>
                <a:spcPts val="1845"/>
              </a:spcBef>
              <a:buFont typeface="Arial" panose="020B0604020202020204" pitchFamily="34" charset="0"/>
              <a:buChar char="•"/>
            </a:pPr>
            <a:r>
              <a:rPr sz="2150" b="1" spc="-10" dirty="0">
                <a:solidFill>
                  <a:srgbClr val="24292E"/>
                </a:solidFill>
                <a:latin typeface="Arial"/>
                <a:cs typeface="Arial"/>
              </a:rPr>
              <a:t>Note</a:t>
            </a:r>
            <a:r>
              <a:rPr sz="2150" spc="-10" dirty="0">
                <a:solidFill>
                  <a:srgbClr val="24292E"/>
                </a:solidFill>
                <a:latin typeface="Arial"/>
                <a:cs typeface="Arial"/>
              </a:rPr>
              <a:t>:</a:t>
            </a:r>
            <a:endParaRPr sz="2150" dirty="0">
              <a:latin typeface="Arial"/>
              <a:cs typeface="Arial"/>
            </a:endParaRPr>
          </a:p>
          <a:p>
            <a:pPr marL="1217294" indent="-342900">
              <a:lnSpc>
                <a:spcPct val="100000"/>
              </a:lnSpc>
              <a:spcBef>
                <a:spcPts val="645"/>
              </a:spcBef>
              <a:buFont typeface="Arial" panose="020B0604020202020204" pitchFamily="34" charset="0"/>
              <a:buChar char="•"/>
            </a:pPr>
            <a:r>
              <a:rPr sz="2150" dirty="0">
                <a:solidFill>
                  <a:srgbClr val="24292E"/>
                </a:solidFill>
                <a:latin typeface="Arial"/>
                <a:cs typeface="Arial"/>
              </a:rPr>
              <a:t>The</a:t>
            </a:r>
            <a:r>
              <a:rPr sz="2150" spc="55" dirty="0">
                <a:solidFill>
                  <a:srgbClr val="24292E"/>
                </a:solidFill>
                <a:latin typeface="Arial"/>
                <a:cs typeface="Arial"/>
              </a:rPr>
              <a:t> </a:t>
            </a:r>
            <a:r>
              <a:rPr sz="2150" dirty="0">
                <a:solidFill>
                  <a:srgbClr val="24292E"/>
                </a:solidFill>
                <a:latin typeface="Arial"/>
                <a:cs typeface="Arial"/>
              </a:rPr>
              <a:t>original</a:t>
            </a:r>
            <a:r>
              <a:rPr sz="2150" spc="70" dirty="0">
                <a:solidFill>
                  <a:srgbClr val="24292E"/>
                </a:solidFill>
                <a:latin typeface="Arial"/>
                <a:cs typeface="Arial"/>
              </a:rPr>
              <a:t> </a:t>
            </a:r>
            <a:r>
              <a:rPr sz="2150" dirty="0">
                <a:solidFill>
                  <a:srgbClr val="24292E"/>
                </a:solidFill>
                <a:latin typeface="Arial"/>
                <a:cs typeface="Arial"/>
              </a:rPr>
              <a:t>context</a:t>
            </a:r>
            <a:r>
              <a:rPr sz="2150" spc="65" dirty="0">
                <a:solidFill>
                  <a:srgbClr val="24292E"/>
                </a:solidFill>
                <a:latin typeface="Arial"/>
                <a:cs typeface="Arial"/>
              </a:rPr>
              <a:t> </a:t>
            </a:r>
            <a:r>
              <a:rPr sz="2150" dirty="0">
                <a:solidFill>
                  <a:srgbClr val="24292E"/>
                </a:solidFill>
                <a:latin typeface="Arial"/>
                <a:cs typeface="Arial"/>
              </a:rPr>
              <a:t>was</a:t>
            </a:r>
            <a:r>
              <a:rPr sz="2150" spc="65" dirty="0">
                <a:solidFill>
                  <a:srgbClr val="24292E"/>
                </a:solidFill>
                <a:latin typeface="Arial"/>
                <a:cs typeface="Arial"/>
              </a:rPr>
              <a:t> </a:t>
            </a:r>
            <a:r>
              <a:rPr sz="2150" dirty="0">
                <a:solidFill>
                  <a:srgbClr val="24292E"/>
                </a:solidFill>
                <a:latin typeface="Arial"/>
                <a:cs typeface="Arial"/>
              </a:rPr>
              <a:t>the</a:t>
            </a:r>
            <a:r>
              <a:rPr sz="2150" spc="70" dirty="0">
                <a:solidFill>
                  <a:srgbClr val="24292E"/>
                </a:solidFill>
                <a:latin typeface="Arial"/>
                <a:cs typeface="Arial"/>
              </a:rPr>
              <a:t> </a:t>
            </a:r>
            <a:r>
              <a:rPr sz="2150" dirty="0">
                <a:solidFill>
                  <a:srgbClr val="24292E"/>
                </a:solidFill>
                <a:latin typeface="Arial"/>
                <a:cs typeface="Arial"/>
              </a:rPr>
              <a:t>proliferation</a:t>
            </a:r>
            <a:r>
              <a:rPr sz="2150" spc="65" dirty="0">
                <a:solidFill>
                  <a:srgbClr val="24292E"/>
                </a:solidFill>
                <a:latin typeface="Arial"/>
                <a:cs typeface="Arial"/>
              </a:rPr>
              <a:t> </a:t>
            </a:r>
            <a:r>
              <a:rPr sz="2150" dirty="0">
                <a:solidFill>
                  <a:srgbClr val="24292E"/>
                </a:solidFill>
                <a:latin typeface="Arial"/>
                <a:cs typeface="Arial"/>
              </a:rPr>
              <a:t>of</a:t>
            </a:r>
            <a:r>
              <a:rPr sz="2150" spc="65" dirty="0">
                <a:solidFill>
                  <a:srgbClr val="24292E"/>
                </a:solidFill>
                <a:latin typeface="Arial"/>
                <a:cs typeface="Arial"/>
              </a:rPr>
              <a:t> </a:t>
            </a:r>
            <a:r>
              <a:rPr sz="2150" dirty="0">
                <a:solidFill>
                  <a:srgbClr val="24292E"/>
                </a:solidFill>
                <a:latin typeface="Arial"/>
                <a:cs typeface="Arial"/>
              </a:rPr>
              <a:t>medical</a:t>
            </a:r>
            <a:r>
              <a:rPr sz="2150" spc="70" dirty="0">
                <a:solidFill>
                  <a:srgbClr val="24292E"/>
                </a:solidFill>
                <a:latin typeface="Arial"/>
                <a:cs typeface="Arial"/>
              </a:rPr>
              <a:t> </a:t>
            </a:r>
            <a:r>
              <a:rPr sz="2150" dirty="0">
                <a:solidFill>
                  <a:srgbClr val="24292E"/>
                </a:solidFill>
                <a:latin typeface="Arial"/>
                <a:cs typeface="Arial"/>
              </a:rPr>
              <a:t>information</a:t>
            </a:r>
            <a:r>
              <a:rPr sz="2150" spc="65" dirty="0">
                <a:solidFill>
                  <a:srgbClr val="24292E"/>
                </a:solidFill>
                <a:latin typeface="Arial"/>
                <a:cs typeface="Arial"/>
              </a:rPr>
              <a:t> </a:t>
            </a:r>
            <a:r>
              <a:rPr sz="2150" spc="-10" dirty="0">
                <a:solidFill>
                  <a:srgbClr val="24292E"/>
                </a:solidFill>
                <a:latin typeface="Arial"/>
                <a:cs typeface="Arial"/>
              </a:rPr>
              <a:t>systems?</a:t>
            </a:r>
            <a:endParaRPr sz="2150" dirty="0">
              <a:latin typeface="Arial"/>
              <a:cs typeface="Arial"/>
            </a:endParaRPr>
          </a:p>
          <a:p>
            <a:pPr marL="1217294" indent="-342900">
              <a:lnSpc>
                <a:spcPct val="100000"/>
              </a:lnSpc>
              <a:spcBef>
                <a:spcPts val="1245"/>
              </a:spcBef>
              <a:buFont typeface="Arial" panose="020B0604020202020204" pitchFamily="34" charset="0"/>
              <a:buChar char="•"/>
            </a:pPr>
            <a:r>
              <a:rPr sz="2150" dirty="0">
                <a:solidFill>
                  <a:srgbClr val="24292E"/>
                </a:solidFill>
                <a:latin typeface="Arial"/>
                <a:cs typeface="Arial"/>
              </a:rPr>
              <a:t>Can</a:t>
            </a:r>
            <a:r>
              <a:rPr sz="2150" spc="25" dirty="0">
                <a:solidFill>
                  <a:srgbClr val="24292E"/>
                </a:solidFill>
                <a:latin typeface="Arial"/>
                <a:cs typeface="Arial"/>
              </a:rPr>
              <a:t> </a:t>
            </a:r>
            <a:r>
              <a:rPr sz="2150" dirty="0">
                <a:solidFill>
                  <a:srgbClr val="24292E"/>
                </a:solidFill>
                <a:latin typeface="Arial"/>
                <a:cs typeface="Arial"/>
              </a:rPr>
              <a:t>this</a:t>
            </a:r>
            <a:r>
              <a:rPr sz="2150" spc="40" dirty="0">
                <a:solidFill>
                  <a:srgbClr val="24292E"/>
                </a:solidFill>
                <a:latin typeface="Arial"/>
                <a:cs typeface="Arial"/>
              </a:rPr>
              <a:t> </a:t>
            </a:r>
            <a:r>
              <a:rPr sz="2150" dirty="0">
                <a:solidFill>
                  <a:srgbClr val="24292E"/>
                </a:solidFill>
                <a:latin typeface="Arial"/>
                <a:cs typeface="Arial"/>
              </a:rPr>
              <a:t>still</a:t>
            </a:r>
            <a:r>
              <a:rPr sz="2150" spc="35" dirty="0">
                <a:solidFill>
                  <a:srgbClr val="24292E"/>
                </a:solidFill>
                <a:latin typeface="Arial"/>
                <a:cs typeface="Arial"/>
              </a:rPr>
              <a:t> </a:t>
            </a:r>
            <a:r>
              <a:rPr sz="2150" dirty="0">
                <a:solidFill>
                  <a:srgbClr val="24292E"/>
                </a:solidFill>
                <a:latin typeface="Arial"/>
                <a:cs typeface="Arial"/>
              </a:rPr>
              <a:t>be</a:t>
            </a:r>
            <a:r>
              <a:rPr sz="2150" spc="40" dirty="0">
                <a:solidFill>
                  <a:srgbClr val="24292E"/>
                </a:solidFill>
                <a:latin typeface="Arial"/>
                <a:cs typeface="Arial"/>
              </a:rPr>
              <a:t> </a:t>
            </a:r>
            <a:r>
              <a:rPr sz="2150" spc="-10" dirty="0">
                <a:solidFill>
                  <a:srgbClr val="24292E"/>
                </a:solidFill>
                <a:latin typeface="Arial"/>
                <a:cs typeface="Arial"/>
              </a:rPr>
              <a:t>applied?</a:t>
            </a:r>
            <a:endParaRPr sz="2150" dirty="0">
              <a:latin typeface="Arial"/>
              <a:cs typeface="Arial"/>
            </a:endParaRPr>
          </a:p>
        </p:txBody>
      </p:sp>
    </p:spTree>
    <p:extLst>
      <p:ext uri="{BB962C8B-B14F-4D97-AF65-F5344CB8AC3E}">
        <p14:creationId xmlns:p14="http://schemas.microsoft.com/office/powerpoint/2010/main" val="387751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EEE8592-77AD-CA83-7E7F-B7615B3F237B}"/>
              </a:ext>
            </a:extLst>
          </p:cNvPr>
          <p:cNvSpPr txBox="1">
            <a:spLocks/>
          </p:cNvSpPr>
          <p:nvPr/>
        </p:nvSpPr>
        <p:spPr>
          <a:xfrm>
            <a:off x="735012" y="1107439"/>
            <a:ext cx="7697788" cy="693780"/>
          </a:xfrm>
          <a:prstGeom prst="rect">
            <a:avLst/>
          </a:prstGeom>
        </p:spPr>
        <p:txBody>
          <a:bodyPr vert="horz" wrap="square" lIns="0" tIns="1651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a:t>Computer</a:t>
            </a:r>
            <a:r>
              <a:rPr lang="en-GB" spc="-25"/>
              <a:t> </a:t>
            </a:r>
            <a:r>
              <a:rPr lang="en-GB"/>
              <a:t>Ethics</a:t>
            </a:r>
            <a:r>
              <a:rPr lang="en-GB" spc="-25"/>
              <a:t> </a:t>
            </a:r>
            <a:r>
              <a:rPr lang="en-GB" spc="-10"/>
              <a:t>(cont.)</a:t>
            </a:r>
            <a:endParaRPr lang="en-GB" spc="-10" dirty="0"/>
          </a:p>
        </p:txBody>
      </p:sp>
      <p:graphicFrame>
        <p:nvGraphicFramePr>
          <p:cNvPr id="17" name="object 9">
            <a:extLst>
              <a:ext uri="{FF2B5EF4-FFF2-40B4-BE49-F238E27FC236}">
                <a16:creationId xmlns:a16="http://schemas.microsoft.com/office/drawing/2014/main" id="{BB8F9C96-8F67-6E3B-0640-A8405C832EAC}"/>
              </a:ext>
            </a:extLst>
          </p:cNvPr>
          <p:cNvGraphicFramePr/>
          <p:nvPr/>
        </p:nvGraphicFramePr>
        <p:xfrm>
          <a:off x="735011" y="1814195"/>
          <a:ext cx="10913649" cy="3494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00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627169A-D56F-96B8-A024-0FFA09B18B9E}"/>
              </a:ext>
            </a:extLst>
          </p:cNvPr>
          <p:cNvSpPr txBox="1">
            <a:spLocks/>
          </p:cNvSpPr>
          <p:nvPr/>
        </p:nvSpPr>
        <p:spPr>
          <a:xfrm>
            <a:off x="735012" y="964588"/>
            <a:ext cx="8495030" cy="1032486"/>
          </a:xfrm>
          <a:prstGeom prst="rect">
            <a:avLst/>
          </a:prstGeom>
        </p:spPr>
        <p:txBody>
          <a:bodyPr vert="horz" wrap="square" lIns="0" tIns="264136"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a:t>Computer</a:t>
            </a:r>
            <a:r>
              <a:rPr lang="en-GB" spc="-25"/>
              <a:t> </a:t>
            </a:r>
            <a:r>
              <a:rPr lang="en-GB"/>
              <a:t>Ethics</a:t>
            </a:r>
            <a:r>
              <a:rPr lang="en-GB" spc="-25"/>
              <a:t> </a:t>
            </a:r>
            <a:r>
              <a:rPr lang="en-GB" spc="-10"/>
              <a:t>(cont.)</a:t>
            </a:r>
            <a:endParaRPr lang="en-GB" spc="-10" dirty="0"/>
          </a:p>
        </p:txBody>
      </p:sp>
      <p:graphicFrame>
        <p:nvGraphicFramePr>
          <p:cNvPr id="19" name="object 8">
            <a:extLst>
              <a:ext uri="{FF2B5EF4-FFF2-40B4-BE49-F238E27FC236}">
                <a16:creationId xmlns:a16="http://schemas.microsoft.com/office/drawing/2014/main" id="{3528B34E-CCD3-F993-7F5E-446D5C5E4E36}"/>
              </a:ext>
            </a:extLst>
          </p:cNvPr>
          <p:cNvGraphicFramePr/>
          <p:nvPr/>
        </p:nvGraphicFramePr>
        <p:xfrm>
          <a:off x="735012" y="2276157"/>
          <a:ext cx="9881870" cy="3288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3156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1D0311A-652B-FD0B-3BDA-C9FAD76AB5C4}"/>
              </a:ext>
            </a:extLst>
          </p:cNvPr>
          <p:cNvSpPr txBox="1">
            <a:spLocks/>
          </p:cNvSpPr>
          <p:nvPr/>
        </p:nvSpPr>
        <p:spPr>
          <a:xfrm>
            <a:off x="735012" y="1836102"/>
            <a:ext cx="3975100" cy="390525"/>
          </a:xfrm>
          <a:prstGeom prst="rect">
            <a:avLst/>
          </a:prstGeom>
        </p:spPr>
        <p:txBody>
          <a:bodyPr vert="horz" wrap="square" lIns="0" tIns="1143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90"/>
              </a:spcBef>
            </a:pPr>
            <a:r>
              <a:rPr lang="en-GB" sz="2400">
                <a:solidFill>
                  <a:srgbClr val="24292E"/>
                </a:solidFill>
              </a:rPr>
              <a:t>Example</a:t>
            </a:r>
            <a:r>
              <a:rPr lang="en-GB" sz="2400" spc="-90">
                <a:solidFill>
                  <a:srgbClr val="24292E"/>
                </a:solidFill>
              </a:rPr>
              <a:t> </a:t>
            </a:r>
            <a:r>
              <a:rPr lang="en-GB" sz="2400">
                <a:solidFill>
                  <a:srgbClr val="24292E"/>
                </a:solidFill>
              </a:rPr>
              <a:t>Codes</a:t>
            </a:r>
            <a:r>
              <a:rPr lang="en-GB" sz="2400" spc="-90">
                <a:solidFill>
                  <a:srgbClr val="24292E"/>
                </a:solidFill>
              </a:rPr>
              <a:t> </a:t>
            </a:r>
            <a:r>
              <a:rPr lang="en-GB" sz="2400">
                <a:solidFill>
                  <a:srgbClr val="24292E"/>
                </a:solidFill>
              </a:rPr>
              <a:t>of</a:t>
            </a:r>
            <a:r>
              <a:rPr lang="en-GB" sz="2400" spc="-85">
                <a:solidFill>
                  <a:srgbClr val="24292E"/>
                </a:solidFill>
              </a:rPr>
              <a:t> </a:t>
            </a:r>
            <a:r>
              <a:rPr lang="en-GB" sz="2400" spc="-10">
                <a:solidFill>
                  <a:srgbClr val="24292E"/>
                </a:solidFill>
              </a:rPr>
              <a:t>Conduct</a:t>
            </a:r>
            <a:endParaRPr lang="en-GB" sz="2400" dirty="0"/>
          </a:p>
        </p:txBody>
      </p:sp>
      <p:sp>
        <p:nvSpPr>
          <p:cNvPr id="3" name="object 9">
            <a:extLst>
              <a:ext uri="{FF2B5EF4-FFF2-40B4-BE49-F238E27FC236}">
                <a16:creationId xmlns:a16="http://schemas.microsoft.com/office/drawing/2014/main" id="{74A7B9A6-C0B8-2AFF-2011-60BBD60E3216}"/>
              </a:ext>
            </a:extLst>
          </p:cNvPr>
          <p:cNvSpPr txBox="1"/>
          <p:nvPr/>
        </p:nvSpPr>
        <p:spPr>
          <a:xfrm>
            <a:off x="1287463" y="2319020"/>
            <a:ext cx="9906208" cy="3499484"/>
          </a:xfrm>
          <a:prstGeom prst="rect">
            <a:avLst/>
          </a:prstGeom>
        </p:spPr>
        <p:txBody>
          <a:bodyPr vert="horz" wrap="square" lIns="0" tIns="12065" rIns="0" bIns="0" rtlCol="0">
            <a:spAutoFit/>
          </a:bodyPr>
          <a:lstStyle/>
          <a:p>
            <a:pPr marL="564515" marR="2545080" indent="-552450">
              <a:lnSpc>
                <a:spcPct val="125000"/>
              </a:lnSpc>
              <a:spcBef>
                <a:spcPts val="95"/>
              </a:spcBef>
              <a:buFont typeface="Arial" panose="020B0604020202020204" pitchFamily="34" charset="0"/>
              <a:buChar char="•"/>
            </a:pPr>
            <a:r>
              <a:rPr sz="2150" b="1" dirty="0">
                <a:solidFill>
                  <a:srgbClr val="0366D5"/>
                </a:solidFill>
                <a:latin typeface="Arial"/>
                <a:cs typeface="Arial"/>
                <a:hlinkClick r:id="rId2"/>
              </a:rPr>
              <a:t>IEEE/ACM</a:t>
            </a:r>
            <a:r>
              <a:rPr sz="2150" b="1" spc="85" dirty="0">
                <a:solidFill>
                  <a:srgbClr val="0366D5"/>
                </a:solidFill>
                <a:latin typeface="Arial"/>
                <a:cs typeface="Arial"/>
              </a:rPr>
              <a:t> </a:t>
            </a:r>
            <a:r>
              <a:rPr sz="2150" dirty="0">
                <a:solidFill>
                  <a:srgbClr val="24292E"/>
                </a:solidFill>
                <a:latin typeface="Arial"/>
                <a:cs typeface="Arial"/>
              </a:rPr>
              <a:t>(</a:t>
            </a:r>
            <a:r>
              <a:rPr lang="en-GB" sz="2150" dirty="0">
                <a:solidFill>
                  <a:srgbClr val="24292E"/>
                </a:solidFill>
                <a:latin typeface="Arial"/>
                <a:cs typeface="Arial"/>
              </a:rPr>
              <a:t>Institute of Electronic and Electrical</a:t>
            </a:r>
          </a:p>
          <a:p>
            <a:pPr marL="1021715" marR="2545080" lvl="1" indent="-552450">
              <a:lnSpc>
                <a:spcPct val="125000"/>
              </a:lnSpc>
              <a:spcBef>
                <a:spcPts val="95"/>
              </a:spcBef>
              <a:buFont typeface="Arial" panose="020B0604020202020204" pitchFamily="34" charset="0"/>
              <a:buChar char="•"/>
            </a:pPr>
            <a:r>
              <a:rPr lang="en-GB" sz="2150" dirty="0">
                <a:solidFill>
                  <a:srgbClr val="24292E"/>
                </a:solidFill>
                <a:latin typeface="Arial"/>
                <a:cs typeface="Arial"/>
              </a:rPr>
              <a:t> Engineers/ Association for Computing Machinery - </a:t>
            </a:r>
            <a:r>
              <a:rPr sz="2150" dirty="0">
                <a:solidFill>
                  <a:srgbClr val="24292E"/>
                </a:solidFill>
                <a:latin typeface="Arial"/>
                <a:cs typeface="Arial"/>
              </a:rPr>
              <a:t>big</a:t>
            </a:r>
            <a:r>
              <a:rPr sz="2150" spc="85" dirty="0">
                <a:solidFill>
                  <a:srgbClr val="24292E"/>
                </a:solidFill>
                <a:latin typeface="Arial"/>
                <a:cs typeface="Arial"/>
              </a:rPr>
              <a:t> </a:t>
            </a:r>
            <a:r>
              <a:rPr sz="2150" dirty="0">
                <a:solidFill>
                  <a:srgbClr val="24292E"/>
                </a:solidFill>
                <a:latin typeface="Arial"/>
                <a:cs typeface="Arial"/>
              </a:rPr>
              <a:t>computing</a:t>
            </a:r>
            <a:r>
              <a:rPr sz="2150" spc="85" dirty="0">
                <a:solidFill>
                  <a:srgbClr val="24292E"/>
                </a:solidFill>
                <a:latin typeface="Arial"/>
                <a:cs typeface="Arial"/>
              </a:rPr>
              <a:t> </a:t>
            </a:r>
            <a:r>
              <a:rPr sz="2150" dirty="0">
                <a:solidFill>
                  <a:srgbClr val="24292E"/>
                </a:solidFill>
                <a:latin typeface="Arial"/>
                <a:cs typeface="Arial"/>
              </a:rPr>
              <a:t>societies</a:t>
            </a:r>
            <a:r>
              <a:rPr lang="en-GB" sz="2150" dirty="0">
                <a:solidFill>
                  <a:srgbClr val="24292E"/>
                </a:solidFill>
                <a:latin typeface="Arial"/>
                <a:cs typeface="Arial"/>
              </a:rPr>
              <a:t>!</a:t>
            </a:r>
            <a:r>
              <a:rPr sz="2150" dirty="0">
                <a:solidFill>
                  <a:srgbClr val="24292E"/>
                </a:solidFill>
                <a:latin typeface="Arial"/>
                <a:cs typeface="Arial"/>
              </a:rPr>
              <a:t>)</a:t>
            </a:r>
            <a:r>
              <a:rPr sz="2150" spc="85" dirty="0">
                <a:solidFill>
                  <a:srgbClr val="24292E"/>
                </a:solidFill>
                <a:latin typeface="Arial"/>
                <a:cs typeface="Arial"/>
              </a:rPr>
              <a:t> </a:t>
            </a:r>
            <a:r>
              <a:rPr sz="2150" dirty="0">
                <a:solidFill>
                  <a:srgbClr val="24292E"/>
                </a:solidFill>
                <a:latin typeface="Arial"/>
                <a:cs typeface="Arial"/>
              </a:rPr>
              <a:t>defined</a:t>
            </a:r>
            <a:r>
              <a:rPr sz="2150" spc="85" dirty="0">
                <a:solidFill>
                  <a:srgbClr val="24292E"/>
                </a:solidFill>
                <a:latin typeface="Arial"/>
                <a:cs typeface="Arial"/>
              </a:rPr>
              <a:t> </a:t>
            </a:r>
            <a:r>
              <a:rPr sz="2150" spc="-10" dirty="0">
                <a:solidFill>
                  <a:srgbClr val="24292E"/>
                </a:solidFill>
                <a:latin typeface="Arial"/>
                <a:cs typeface="Arial"/>
              </a:rPr>
              <a:t>standards</a:t>
            </a:r>
            <a:endParaRPr lang="en-GB" sz="2150" spc="-10" dirty="0">
              <a:solidFill>
                <a:srgbClr val="24292E"/>
              </a:solidFill>
              <a:latin typeface="Arial"/>
              <a:cs typeface="Arial"/>
            </a:endParaRPr>
          </a:p>
          <a:p>
            <a:pPr marL="1021715" marR="2545080" lvl="1" indent="-552450">
              <a:lnSpc>
                <a:spcPct val="125000"/>
              </a:lnSpc>
              <a:spcBef>
                <a:spcPts val="95"/>
              </a:spcBef>
              <a:buFont typeface="Arial" panose="020B0604020202020204" pitchFamily="34" charset="0"/>
              <a:buChar char="•"/>
            </a:pPr>
            <a:r>
              <a:rPr sz="2150" spc="-10" dirty="0">
                <a:solidFill>
                  <a:srgbClr val="24292E"/>
                </a:solidFill>
                <a:latin typeface="Arial"/>
                <a:cs typeface="Arial"/>
              </a:rPr>
              <a:t> </a:t>
            </a:r>
            <a:r>
              <a:rPr sz="2150" dirty="0">
                <a:solidFill>
                  <a:srgbClr val="24292E"/>
                </a:solidFill>
                <a:latin typeface="Arial"/>
                <a:cs typeface="Arial"/>
                <a:hlinkClick r:id="rId3"/>
              </a:rPr>
              <a:t>Gotterbarn</a:t>
            </a:r>
            <a:r>
              <a:rPr sz="2150" spc="45" dirty="0">
                <a:solidFill>
                  <a:srgbClr val="24292E"/>
                </a:solidFill>
                <a:latin typeface="Arial"/>
                <a:cs typeface="Arial"/>
              </a:rPr>
              <a:t> </a:t>
            </a:r>
            <a:r>
              <a:rPr sz="2150" dirty="0">
                <a:solidFill>
                  <a:srgbClr val="24292E"/>
                </a:solidFill>
                <a:latin typeface="Arial"/>
                <a:cs typeface="Arial"/>
              </a:rPr>
              <a:t>was</a:t>
            </a:r>
            <a:r>
              <a:rPr sz="2150" spc="50" dirty="0">
                <a:solidFill>
                  <a:srgbClr val="24292E"/>
                </a:solidFill>
                <a:latin typeface="Arial"/>
                <a:cs typeface="Arial"/>
              </a:rPr>
              <a:t> </a:t>
            </a:r>
            <a:r>
              <a:rPr sz="2150" dirty="0">
                <a:solidFill>
                  <a:srgbClr val="24292E"/>
                </a:solidFill>
                <a:latin typeface="Arial"/>
                <a:cs typeface="Arial"/>
              </a:rPr>
              <a:t>part</a:t>
            </a:r>
            <a:r>
              <a:rPr sz="2150" spc="55" dirty="0">
                <a:solidFill>
                  <a:srgbClr val="24292E"/>
                </a:solidFill>
                <a:latin typeface="Arial"/>
                <a:cs typeface="Arial"/>
              </a:rPr>
              <a:t> </a:t>
            </a:r>
            <a:r>
              <a:rPr sz="2150" dirty="0">
                <a:solidFill>
                  <a:srgbClr val="24292E"/>
                </a:solidFill>
                <a:latin typeface="Arial"/>
                <a:cs typeface="Arial"/>
              </a:rPr>
              <a:t>of</a:t>
            </a:r>
            <a:r>
              <a:rPr sz="2150" spc="50" dirty="0">
                <a:solidFill>
                  <a:srgbClr val="24292E"/>
                </a:solidFill>
                <a:latin typeface="Arial"/>
                <a:cs typeface="Arial"/>
              </a:rPr>
              <a:t> </a:t>
            </a:r>
            <a:r>
              <a:rPr sz="2150" dirty="0">
                <a:solidFill>
                  <a:srgbClr val="24292E"/>
                </a:solidFill>
                <a:latin typeface="Arial"/>
                <a:cs typeface="Arial"/>
              </a:rPr>
              <a:t>both</a:t>
            </a:r>
            <a:r>
              <a:rPr sz="2150" spc="55" dirty="0">
                <a:solidFill>
                  <a:srgbClr val="24292E"/>
                </a:solidFill>
                <a:latin typeface="Arial"/>
                <a:cs typeface="Arial"/>
              </a:rPr>
              <a:t> </a:t>
            </a:r>
            <a:r>
              <a:rPr sz="2150" spc="-10" dirty="0">
                <a:solidFill>
                  <a:srgbClr val="24292E"/>
                </a:solidFill>
                <a:latin typeface="Arial"/>
                <a:cs typeface="Arial"/>
              </a:rPr>
              <a:t>committees</a:t>
            </a:r>
            <a:endParaRPr sz="2150" dirty="0">
              <a:latin typeface="Arial"/>
              <a:cs typeface="Arial"/>
            </a:endParaRPr>
          </a:p>
          <a:p>
            <a:pPr marL="355600" indent="-342900">
              <a:lnSpc>
                <a:spcPct val="100000"/>
              </a:lnSpc>
              <a:spcBef>
                <a:spcPts val="1245"/>
              </a:spcBef>
              <a:buFont typeface="Arial" panose="020B0604020202020204" pitchFamily="34" charset="0"/>
              <a:buChar char="•"/>
            </a:pPr>
            <a:r>
              <a:rPr sz="2150" b="1" dirty="0">
                <a:solidFill>
                  <a:srgbClr val="0366D5"/>
                </a:solidFill>
                <a:latin typeface="Arial"/>
                <a:cs typeface="Arial"/>
                <a:hlinkClick r:id="rId4"/>
              </a:rPr>
              <a:t>BCS</a:t>
            </a:r>
            <a:r>
              <a:rPr sz="2150" b="1" spc="75" dirty="0">
                <a:solidFill>
                  <a:srgbClr val="0366D5"/>
                </a:solidFill>
                <a:latin typeface="Arial"/>
                <a:cs typeface="Arial"/>
              </a:rPr>
              <a:t> </a:t>
            </a:r>
            <a:r>
              <a:rPr sz="2150" dirty="0">
                <a:solidFill>
                  <a:srgbClr val="24292E"/>
                </a:solidFill>
                <a:latin typeface="Arial"/>
                <a:cs typeface="Arial"/>
              </a:rPr>
              <a:t>(UKs</a:t>
            </a:r>
            <a:r>
              <a:rPr sz="2150" spc="70" dirty="0">
                <a:solidFill>
                  <a:srgbClr val="24292E"/>
                </a:solidFill>
                <a:latin typeface="Arial"/>
                <a:cs typeface="Arial"/>
              </a:rPr>
              <a:t> </a:t>
            </a:r>
            <a:r>
              <a:rPr sz="2150" dirty="0">
                <a:solidFill>
                  <a:srgbClr val="24292E"/>
                </a:solidFill>
                <a:latin typeface="Arial"/>
                <a:cs typeface="Arial"/>
              </a:rPr>
              <a:t>Professional</a:t>
            </a:r>
            <a:r>
              <a:rPr sz="2150" spc="75" dirty="0">
                <a:solidFill>
                  <a:srgbClr val="24292E"/>
                </a:solidFill>
                <a:latin typeface="Arial"/>
                <a:cs typeface="Arial"/>
              </a:rPr>
              <a:t> </a:t>
            </a:r>
            <a:r>
              <a:rPr sz="2150" dirty="0">
                <a:solidFill>
                  <a:srgbClr val="24292E"/>
                </a:solidFill>
                <a:latin typeface="Arial"/>
                <a:cs typeface="Arial"/>
              </a:rPr>
              <a:t>Computing</a:t>
            </a:r>
            <a:r>
              <a:rPr sz="2150" spc="70" dirty="0">
                <a:solidFill>
                  <a:srgbClr val="24292E"/>
                </a:solidFill>
                <a:latin typeface="Arial"/>
                <a:cs typeface="Arial"/>
              </a:rPr>
              <a:t> </a:t>
            </a:r>
            <a:r>
              <a:rPr sz="2150" dirty="0">
                <a:solidFill>
                  <a:srgbClr val="24292E"/>
                </a:solidFill>
                <a:latin typeface="Arial"/>
                <a:cs typeface="Arial"/>
              </a:rPr>
              <a:t>Society)</a:t>
            </a:r>
            <a:r>
              <a:rPr sz="2150" spc="75" dirty="0">
                <a:solidFill>
                  <a:srgbClr val="24292E"/>
                </a:solidFill>
                <a:latin typeface="Arial"/>
                <a:cs typeface="Arial"/>
              </a:rPr>
              <a:t> </a:t>
            </a:r>
            <a:r>
              <a:rPr sz="2150" dirty="0">
                <a:solidFill>
                  <a:srgbClr val="24292E"/>
                </a:solidFill>
                <a:latin typeface="Arial"/>
                <a:cs typeface="Arial"/>
              </a:rPr>
              <a:t>defined</a:t>
            </a:r>
            <a:r>
              <a:rPr sz="2150" spc="75" dirty="0">
                <a:solidFill>
                  <a:srgbClr val="24292E"/>
                </a:solidFill>
                <a:latin typeface="Arial"/>
                <a:cs typeface="Arial"/>
              </a:rPr>
              <a:t> </a:t>
            </a:r>
            <a:r>
              <a:rPr sz="2150" dirty="0">
                <a:solidFill>
                  <a:srgbClr val="24292E"/>
                </a:solidFill>
                <a:latin typeface="Arial"/>
                <a:cs typeface="Arial"/>
              </a:rPr>
              <a:t>a</a:t>
            </a:r>
            <a:r>
              <a:rPr sz="2150" spc="70" dirty="0">
                <a:solidFill>
                  <a:srgbClr val="24292E"/>
                </a:solidFill>
                <a:latin typeface="Arial"/>
                <a:cs typeface="Arial"/>
              </a:rPr>
              <a:t> </a:t>
            </a:r>
            <a:r>
              <a:rPr sz="2150" spc="-10" dirty="0">
                <a:solidFill>
                  <a:srgbClr val="24292E"/>
                </a:solidFill>
                <a:latin typeface="Arial"/>
                <a:cs typeface="Arial"/>
              </a:rPr>
              <a:t>standard</a:t>
            </a:r>
            <a:endParaRPr sz="2150" dirty="0">
              <a:latin typeface="Arial"/>
              <a:cs typeface="Arial"/>
            </a:endParaRPr>
          </a:p>
          <a:p>
            <a:pPr marL="907415" indent="-342900">
              <a:lnSpc>
                <a:spcPct val="100000"/>
              </a:lnSpc>
              <a:spcBef>
                <a:spcPts val="645"/>
              </a:spcBef>
              <a:buFont typeface="Arial" panose="020B0604020202020204" pitchFamily="34" charset="0"/>
              <a:buChar char="•"/>
            </a:pPr>
            <a:r>
              <a:rPr sz="2150" dirty="0">
                <a:solidFill>
                  <a:srgbClr val="24292E"/>
                </a:solidFill>
                <a:latin typeface="Arial"/>
                <a:cs typeface="Arial"/>
              </a:rPr>
              <a:t>Made</a:t>
            </a:r>
            <a:r>
              <a:rPr sz="2150" spc="65" dirty="0">
                <a:solidFill>
                  <a:srgbClr val="24292E"/>
                </a:solidFill>
                <a:latin typeface="Arial"/>
                <a:cs typeface="Arial"/>
              </a:rPr>
              <a:t> </a:t>
            </a:r>
            <a:r>
              <a:rPr sz="2150" dirty="0">
                <a:solidFill>
                  <a:srgbClr val="24292E"/>
                </a:solidFill>
                <a:latin typeface="Arial"/>
                <a:cs typeface="Arial"/>
              </a:rPr>
              <a:t>ethics</a:t>
            </a:r>
            <a:r>
              <a:rPr sz="2150" spc="65" dirty="0">
                <a:solidFill>
                  <a:srgbClr val="24292E"/>
                </a:solidFill>
                <a:latin typeface="Arial"/>
                <a:cs typeface="Arial"/>
              </a:rPr>
              <a:t> </a:t>
            </a:r>
            <a:r>
              <a:rPr sz="2150" dirty="0">
                <a:solidFill>
                  <a:srgbClr val="24292E"/>
                </a:solidFill>
                <a:latin typeface="Arial"/>
                <a:cs typeface="Arial"/>
              </a:rPr>
              <a:t>a</a:t>
            </a:r>
            <a:r>
              <a:rPr sz="2150" spc="65" dirty="0">
                <a:solidFill>
                  <a:srgbClr val="24292E"/>
                </a:solidFill>
                <a:latin typeface="Arial"/>
                <a:cs typeface="Arial"/>
              </a:rPr>
              <a:t> </a:t>
            </a:r>
            <a:r>
              <a:rPr sz="2150" dirty="0">
                <a:solidFill>
                  <a:srgbClr val="24292E"/>
                </a:solidFill>
                <a:latin typeface="Arial"/>
                <a:cs typeface="Arial"/>
              </a:rPr>
              <a:t>condition</a:t>
            </a:r>
            <a:r>
              <a:rPr sz="2150" spc="65" dirty="0">
                <a:solidFill>
                  <a:srgbClr val="24292E"/>
                </a:solidFill>
                <a:latin typeface="Arial"/>
                <a:cs typeface="Arial"/>
              </a:rPr>
              <a:t> </a:t>
            </a:r>
            <a:r>
              <a:rPr sz="2150" dirty="0">
                <a:solidFill>
                  <a:srgbClr val="24292E"/>
                </a:solidFill>
                <a:latin typeface="Arial"/>
                <a:cs typeface="Arial"/>
              </a:rPr>
              <a:t>of</a:t>
            </a:r>
            <a:r>
              <a:rPr sz="2150" spc="65" dirty="0">
                <a:solidFill>
                  <a:srgbClr val="24292E"/>
                </a:solidFill>
                <a:latin typeface="Arial"/>
                <a:cs typeface="Arial"/>
              </a:rPr>
              <a:t> </a:t>
            </a:r>
            <a:r>
              <a:rPr sz="2150" dirty="0">
                <a:solidFill>
                  <a:srgbClr val="24292E"/>
                </a:solidFill>
                <a:latin typeface="Arial"/>
                <a:cs typeface="Arial"/>
              </a:rPr>
              <a:t>course</a:t>
            </a:r>
            <a:r>
              <a:rPr sz="2150" spc="60" dirty="0">
                <a:solidFill>
                  <a:srgbClr val="24292E"/>
                </a:solidFill>
                <a:latin typeface="Arial"/>
                <a:cs typeface="Arial"/>
              </a:rPr>
              <a:t> </a:t>
            </a:r>
            <a:r>
              <a:rPr sz="2150" dirty="0">
                <a:solidFill>
                  <a:srgbClr val="24292E"/>
                </a:solidFill>
                <a:latin typeface="Arial"/>
                <a:cs typeface="Arial"/>
              </a:rPr>
              <a:t>accreditation</a:t>
            </a:r>
            <a:r>
              <a:rPr sz="2150" spc="65" dirty="0">
                <a:solidFill>
                  <a:srgbClr val="24292E"/>
                </a:solidFill>
                <a:latin typeface="Arial"/>
                <a:cs typeface="Arial"/>
              </a:rPr>
              <a:t> </a:t>
            </a:r>
            <a:r>
              <a:rPr sz="2150" dirty="0">
                <a:solidFill>
                  <a:srgbClr val="24292E"/>
                </a:solidFill>
                <a:latin typeface="Arial"/>
                <a:cs typeface="Arial"/>
              </a:rPr>
              <a:t>(why</a:t>
            </a:r>
            <a:r>
              <a:rPr sz="2150" spc="65" dirty="0">
                <a:solidFill>
                  <a:srgbClr val="24292E"/>
                </a:solidFill>
                <a:latin typeface="Arial"/>
                <a:cs typeface="Arial"/>
              </a:rPr>
              <a:t> </a:t>
            </a:r>
            <a:r>
              <a:rPr sz="2150" dirty="0">
                <a:solidFill>
                  <a:srgbClr val="24292E"/>
                </a:solidFill>
                <a:latin typeface="Arial"/>
                <a:cs typeface="Arial"/>
              </a:rPr>
              <a:t>you're</a:t>
            </a:r>
            <a:r>
              <a:rPr sz="2150" spc="65" dirty="0">
                <a:solidFill>
                  <a:srgbClr val="24292E"/>
                </a:solidFill>
                <a:latin typeface="Arial"/>
                <a:cs typeface="Arial"/>
              </a:rPr>
              <a:t> </a:t>
            </a:r>
            <a:r>
              <a:rPr sz="2150" dirty="0">
                <a:solidFill>
                  <a:srgbClr val="24292E"/>
                </a:solidFill>
                <a:latin typeface="Arial"/>
                <a:cs typeface="Arial"/>
              </a:rPr>
              <a:t>studying</a:t>
            </a:r>
            <a:r>
              <a:rPr sz="2150" spc="65" dirty="0">
                <a:solidFill>
                  <a:srgbClr val="24292E"/>
                </a:solidFill>
                <a:latin typeface="Arial"/>
                <a:cs typeface="Arial"/>
              </a:rPr>
              <a:t> </a:t>
            </a:r>
            <a:r>
              <a:rPr sz="2150" spc="-20" dirty="0">
                <a:solidFill>
                  <a:srgbClr val="24292E"/>
                </a:solidFill>
                <a:latin typeface="Arial"/>
                <a:cs typeface="Arial"/>
              </a:rPr>
              <a:t>it).</a:t>
            </a:r>
            <a:endParaRPr sz="2150" dirty="0">
              <a:latin typeface="Arial"/>
              <a:cs typeface="Arial"/>
            </a:endParaRPr>
          </a:p>
          <a:p>
            <a:pPr marL="564515" marR="3020695" indent="-552450">
              <a:lnSpc>
                <a:spcPct val="125000"/>
              </a:lnSpc>
              <a:spcBef>
                <a:spcPts val="525"/>
              </a:spcBef>
              <a:buFont typeface="Arial" panose="020B0604020202020204" pitchFamily="34" charset="0"/>
              <a:buChar char="•"/>
            </a:pPr>
            <a:r>
              <a:rPr sz="2150" b="1" dirty="0">
                <a:solidFill>
                  <a:srgbClr val="0366D5"/>
                </a:solidFill>
                <a:latin typeface="Arial"/>
                <a:cs typeface="Arial"/>
                <a:hlinkClick r:id="rId5"/>
              </a:rPr>
              <a:t>IGDA</a:t>
            </a:r>
            <a:r>
              <a:rPr sz="2150" b="1" spc="90" dirty="0">
                <a:solidFill>
                  <a:srgbClr val="0366D5"/>
                </a:solidFill>
                <a:latin typeface="Arial"/>
                <a:cs typeface="Arial"/>
              </a:rPr>
              <a:t> </a:t>
            </a:r>
            <a:r>
              <a:rPr sz="2150" dirty="0">
                <a:solidFill>
                  <a:srgbClr val="24292E"/>
                </a:solidFill>
                <a:latin typeface="Arial"/>
                <a:cs typeface="Arial"/>
              </a:rPr>
              <a:t>(International</a:t>
            </a:r>
            <a:r>
              <a:rPr sz="2150" spc="95" dirty="0">
                <a:solidFill>
                  <a:srgbClr val="24292E"/>
                </a:solidFill>
                <a:latin typeface="Arial"/>
                <a:cs typeface="Arial"/>
              </a:rPr>
              <a:t> </a:t>
            </a:r>
            <a:r>
              <a:rPr sz="2150" dirty="0">
                <a:solidFill>
                  <a:srgbClr val="24292E"/>
                </a:solidFill>
                <a:latin typeface="Arial"/>
                <a:cs typeface="Arial"/>
              </a:rPr>
              <a:t>Game</a:t>
            </a:r>
            <a:r>
              <a:rPr sz="2150" spc="90" dirty="0">
                <a:solidFill>
                  <a:srgbClr val="24292E"/>
                </a:solidFill>
                <a:latin typeface="Arial"/>
                <a:cs typeface="Arial"/>
              </a:rPr>
              <a:t> </a:t>
            </a:r>
            <a:r>
              <a:rPr sz="2150" dirty="0">
                <a:solidFill>
                  <a:srgbClr val="24292E"/>
                </a:solidFill>
                <a:latin typeface="Arial"/>
                <a:cs typeface="Arial"/>
              </a:rPr>
              <a:t>Developers</a:t>
            </a:r>
            <a:r>
              <a:rPr sz="2150" spc="90" dirty="0">
                <a:solidFill>
                  <a:srgbClr val="24292E"/>
                </a:solidFill>
                <a:latin typeface="Arial"/>
                <a:cs typeface="Arial"/>
              </a:rPr>
              <a:t> </a:t>
            </a:r>
            <a:r>
              <a:rPr sz="2150" spc="-10" dirty="0">
                <a:solidFill>
                  <a:srgbClr val="24292E"/>
                </a:solidFill>
                <a:latin typeface="Arial"/>
                <a:cs typeface="Arial"/>
              </a:rPr>
              <a:t>Association)</a:t>
            </a:r>
            <a:endParaRPr lang="en-GB" sz="2150" spc="-10" dirty="0">
              <a:solidFill>
                <a:srgbClr val="24292E"/>
              </a:solidFill>
              <a:latin typeface="Arial"/>
              <a:cs typeface="Arial"/>
            </a:endParaRPr>
          </a:p>
          <a:p>
            <a:pPr marL="1021715" marR="3020695" lvl="1" indent="-552450">
              <a:lnSpc>
                <a:spcPct val="125000"/>
              </a:lnSpc>
              <a:spcBef>
                <a:spcPts val="525"/>
              </a:spcBef>
              <a:buFont typeface="Arial" panose="020B0604020202020204" pitchFamily="34" charset="0"/>
              <a:buChar char="•"/>
            </a:pPr>
            <a:r>
              <a:rPr sz="2150" spc="-10" dirty="0">
                <a:solidFill>
                  <a:srgbClr val="24292E"/>
                </a:solidFill>
                <a:latin typeface="Arial"/>
                <a:cs typeface="Arial"/>
              </a:rPr>
              <a:t> </a:t>
            </a:r>
            <a:r>
              <a:rPr sz="2150" dirty="0">
                <a:solidFill>
                  <a:srgbClr val="24292E"/>
                </a:solidFill>
                <a:latin typeface="Arial"/>
                <a:cs typeface="Arial"/>
              </a:rPr>
              <a:t>Very</a:t>
            </a:r>
            <a:r>
              <a:rPr sz="2150" spc="30" dirty="0">
                <a:solidFill>
                  <a:srgbClr val="24292E"/>
                </a:solidFill>
                <a:latin typeface="Arial"/>
                <a:cs typeface="Arial"/>
              </a:rPr>
              <a:t> </a:t>
            </a:r>
            <a:r>
              <a:rPr sz="2150" dirty="0">
                <a:solidFill>
                  <a:srgbClr val="24292E"/>
                </a:solidFill>
                <a:latin typeface="Arial"/>
                <a:cs typeface="Arial"/>
              </a:rPr>
              <a:t>similar</a:t>
            </a:r>
            <a:r>
              <a:rPr sz="2150" spc="35" dirty="0">
                <a:solidFill>
                  <a:srgbClr val="24292E"/>
                </a:solidFill>
                <a:latin typeface="Arial"/>
                <a:cs typeface="Arial"/>
              </a:rPr>
              <a:t> </a:t>
            </a:r>
            <a:r>
              <a:rPr sz="2150" dirty="0">
                <a:solidFill>
                  <a:srgbClr val="24292E"/>
                </a:solidFill>
                <a:latin typeface="Arial"/>
                <a:cs typeface="Arial"/>
              </a:rPr>
              <a:t>to</a:t>
            </a:r>
            <a:r>
              <a:rPr sz="2150" spc="30" dirty="0">
                <a:solidFill>
                  <a:srgbClr val="24292E"/>
                </a:solidFill>
                <a:latin typeface="Arial"/>
                <a:cs typeface="Arial"/>
              </a:rPr>
              <a:t> </a:t>
            </a:r>
            <a:r>
              <a:rPr sz="2150" dirty="0">
                <a:solidFill>
                  <a:srgbClr val="24292E"/>
                </a:solidFill>
                <a:latin typeface="Arial"/>
                <a:cs typeface="Arial"/>
              </a:rPr>
              <a:t>others</a:t>
            </a:r>
            <a:r>
              <a:rPr sz="2150" spc="35" dirty="0">
                <a:solidFill>
                  <a:srgbClr val="24292E"/>
                </a:solidFill>
                <a:latin typeface="Arial"/>
                <a:cs typeface="Arial"/>
              </a:rPr>
              <a:t> </a:t>
            </a:r>
            <a:r>
              <a:rPr sz="2150" dirty="0">
                <a:solidFill>
                  <a:srgbClr val="24292E"/>
                </a:solidFill>
                <a:latin typeface="Arial"/>
                <a:cs typeface="Arial"/>
              </a:rPr>
              <a:t>in</a:t>
            </a:r>
            <a:r>
              <a:rPr sz="2150" spc="30" dirty="0">
                <a:solidFill>
                  <a:srgbClr val="24292E"/>
                </a:solidFill>
                <a:latin typeface="Arial"/>
                <a:cs typeface="Arial"/>
              </a:rPr>
              <a:t> </a:t>
            </a:r>
            <a:r>
              <a:rPr sz="2150" dirty="0">
                <a:solidFill>
                  <a:srgbClr val="24292E"/>
                </a:solidFill>
                <a:latin typeface="Arial"/>
                <a:cs typeface="Arial"/>
              </a:rPr>
              <a:t>the</a:t>
            </a:r>
            <a:r>
              <a:rPr sz="2150" spc="35" dirty="0">
                <a:solidFill>
                  <a:srgbClr val="24292E"/>
                </a:solidFill>
                <a:latin typeface="Arial"/>
                <a:cs typeface="Arial"/>
              </a:rPr>
              <a:t> </a:t>
            </a:r>
            <a:r>
              <a:rPr sz="2150" dirty="0">
                <a:solidFill>
                  <a:srgbClr val="24292E"/>
                </a:solidFill>
                <a:latin typeface="Arial"/>
                <a:cs typeface="Arial"/>
              </a:rPr>
              <a:t>software</a:t>
            </a:r>
            <a:r>
              <a:rPr sz="2150" spc="30" dirty="0">
                <a:solidFill>
                  <a:srgbClr val="24292E"/>
                </a:solidFill>
                <a:latin typeface="Arial"/>
                <a:cs typeface="Arial"/>
              </a:rPr>
              <a:t> </a:t>
            </a:r>
            <a:r>
              <a:rPr sz="2150" spc="-10" dirty="0">
                <a:solidFill>
                  <a:srgbClr val="24292E"/>
                </a:solidFill>
                <a:latin typeface="Arial"/>
                <a:cs typeface="Arial"/>
              </a:rPr>
              <a:t>sector</a:t>
            </a:r>
            <a:r>
              <a:rPr lang="en-GB" sz="2150" spc="-10" dirty="0">
                <a:solidFill>
                  <a:srgbClr val="24292E"/>
                </a:solidFill>
                <a:latin typeface="Arial"/>
                <a:cs typeface="Arial"/>
              </a:rPr>
              <a:t>.</a:t>
            </a:r>
            <a:endParaRPr sz="2150" dirty="0">
              <a:latin typeface="Arial"/>
              <a:cs typeface="Arial"/>
            </a:endParaRPr>
          </a:p>
        </p:txBody>
      </p:sp>
    </p:spTree>
    <p:extLst>
      <p:ext uri="{BB962C8B-B14F-4D97-AF65-F5344CB8AC3E}">
        <p14:creationId xmlns:p14="http://schemas.microsoft.com/office/powerpoint/2010/main" val="1566732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1D0311A-652B-FD0B-3BDA-C9FAD76AB5C4}"/>
              </a:ext>
            </a:extLst>
          </p:cNvPr>
          <p:cNvSpPr txBox="1">
            <a:spLocks/>
          </p:cNvSpPr>
          <p:nvPr/>
        </p:nvSpPr>
        <p:spPr>
          <a:xfrm>
            <a:off x="735012" y="1836102"/>
            <a:ext cx="3975100" cy="390525"/>
          </a:xfrm>
          <a:prstGeom prst="rect">
            <a:avLst/>
          </a:prstGeom>
        </p:spPr>
        <p:txBody>
          <a:bodyPr vert="horz" wrap="square" lIns="0" tIns="1143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90"/>
              </a:spcBef>
            </a:pPr>
            <a:r>
              <a:rPr lang="en-GB" sz="2400">
                <a:solidFill>
                  <a:srgbClr val="24292E"/>
                </a:solidFill>
              </a:rPr>
              <a:t>Example</a:t>
            </a:r>
            <a:r>
              <a:rPr lang="en-GB" sz="2400" spc="-90">
                <a:solidFill>
                  <a:srgbClr val="24292E"/>
                </a:solidFill>
              </a:rPr>
              <a:t> </a:t>
            </a:r>
            <a:r>
              <a:rPr lang="en-GB" sz="2400">
                <a:solidFill>
                  <a:srgbClr val="24292E"/>
                </a:solidFill>
              </a:rPr>
              <a:t>Codes</a:t>
            </a:r>
            <a:r>
              <a:rPr lang="en-GB" sz="2400" spc="-90">
                <a:solidFill>
                  <a:srgbClr val="24292E"/>
                </a:solidFill>
              </a:rPr>
              <a:t> </a:t>
            </a:r>
            <a:r>
              <a:rPr lang="en-GB" sz="2400">
                <a:solidFill>
                  <a:srgbClr val="24292E"/>
                </a:solidFill>
              </a:rPr>
              <a:t>of</a:t>
            </a:r>
            <a:r>
              <a:rPr lang="en-GB" sz="2400" spc="-85">
                <a:solidFill>
                  <a:srgbClr val="24292E"/>
                </a:solidFill>
              </a:rPr>
              <a:t> </a:t>
            </a:r>
            <a:r>
              <a:rPr lang="en-GB" sz="2400" spc="-10">
                <a:solidFill>
                  <a:srgbClr val="24292E"/>
                </a:solidFill>
              </a:rPr>
              <a:t>Conduct</a:t>
            </a:r>
            <a:endParaRPr lang="en-GB" sz="2400" dirty="0"/>
          </a:p>
        </p:txBody>
      </p:sp>
      <p:sp>
        <p:nvSpPr>
          <p:cNvPr id="3" name="object 9">
            <a:extLst>
              <a:ext uri="{FF2B5EF4-FFF2-40B4-BE49-F238E27FC236}">
                <a16:creationId xmlns:a16="http://schemas.microsoft.com/office/drawing/2014/main" id="{74A7B9A6-C0B8-2AFF-2011-60BBD60E3216}"/>
              </a:ext>
            </a:extLst>
          </p:cNvPr>
          <p:cNvSpPr txBox="1"/>
          <p:nvPr/>
        </p:nvSpPr>
        <p:spPr>
          <a:xfrm>
            <a:off x="1287463" y="2319020"/>
            <a:ext cx="9906208" cy="3499484"/>
          </a:xfrm>
          <a:prstGeom prst="rect">
            <a:avLst/>
          </a:prstGeom>
        </p:spPr>
        <p:txBody>
          <a:bodyPr vert="horz" wrap="square" lIns="0" tIns="12065" rIns="0" bIns="0" rtlCol="0">
            <a:spAutoFit/>
          </a:bodyPr>
          <a:lstStyle/>
          <a:p>
            <a:pPr marL="564515" marR="2545080" indent="-552450">
              <a:lnSpc>
                <a:spcPct val="125000"/>
              </a:lnSpc>
              <a:spcBef>
                <a:spcPts val="95"/>
              </a:spcBef>
              <a:buFont typeface="Arial" panose="020B0604020202020204" pitchFamily="34" charset="0"/>
              <a:buChar char="•"/>
            </a:pPr>
            <a:r>
              <a:rPr sz="2150" b="1" dirty="0">
                <a:solidFill>
                  <a:srgbClr val="0366D5"/>
                </a:solidFill>
                <a:latin typeface="Arial"/>
                <a:cs typeface="Arial"/>
                <a:hlinkClick r:id="rId2"/>
              </a:rPr>
              <a:t>IEEE/ACM</a:t>
            </a:r>
            <a:r>
              <a:rPr sz="2150" b="1" spc="85" dirty="0">
                <a:solidFill>
                  <a:srgbClr val="0366D5"/>
                </a:solidFill>
                <a:latin typeface="Arial"/>
                <a:cs typeface="Arial"/>
              </a:rPr>
              <a:t> </a:t>
            </a:r>
            <a:r>
              <a:rPr sz="2150" dirty="0">
                <a:solidFill>
                  <a:srgbClr val="24292E"/>
                </a:solidFill>
                <a:latin typeface="Arial"/>
                <a:cs typeface="Arial"/>
              </a:rPr>
              <a:t>(</a:t>
            </a:r>
            <a:r>
              <a:rPr lang="en-GB" sz="2150" dirty="0">
                <a:solidFill>
                  <a:srgbClr val="24292E"/>
                </a:solidFill>
                <a:latin typeface="Arial"/>
                <a:cs typeface="Arial"/>
              </a:rPr>
              <a:t>Institute of Electronic and Electrical</a:t>
            </a:r>
          </a:p>
          <a:p>
            <a:pPr marL="1021715" marR="2545080" lvl="1" indent="-552450">
              <a:lnSpc>
                <a:spcPct val="125000"/>
              </a:lnSpc>
              <a:spcBef>
                <a:spcPts val="95"/>
              </a:spcBef>
              <a:buFont typeface="Arial" panose="020B0604020202020204" pitchFamily="34" charset="0"/>
              <a:buChar char="•"/>
            </a:pPr>
            <a:r>
              <a:rPr lang="en-GB" sz="2150" dirty="0">
                <a:solidFill>
                  <a:srgbClr val="24292E"/>
                </a:solidFill>
                <a:latin typeface="Arial"/>
                <a:cs typeface="Arial"/>
              </a:rPr>
              <a:t> Engineers/ Association for Computing Machinery - </a:t>
            </a:r>
            <a:r>
              <a:rPr sz="2150" dirty="0">
                <a:solidFill>
                  <a:srgbClr val="24292E"/>
                </a:solidFill>
                <a:latin typeface="Arial"/>
                <a:cs typeface="Arial"/>
              </a:rPr>
              <a:t>big</a:t>
            </a:r>
            <a:r>
              <a:rPr sz="2150" spc="85" dirty="0">
                <a:solidFill>
                  <a:srgbClr val="24292E"/>
                </a:solidFill>
                <a:latin typeface="Arial"/>
                <a:cs typeface="Arial"/>
              </a:rPr>
              <a:t> </a:t>
            </a:r>
            <a:r>
              <a:rPr sz="2150" dirty="0">
                <a:solidFill>
                  <a:srgbClr val="24292E"/>
                </a:solidFill>
                <a:latin typeface="Arial"/>
                <a:cs typeface="Arial"/>
              </a:rPr>
              <a:t>computing</a:t>
            </a:r>
            <a:r>
              <a:rPr sz="2150" spc="85" dirty="0">
                <a:solidFill>
                  <a:srgbClr val="24292E"/>
                </a:solidFill>
                <a:latin typeface="Arial"/>
                <a:cs typeface="Arial"/>
              </a:rPr>
              <a:t> </a:t>
            </a:r>
            <a:r>
              <a:rPr sz="2150" dirty="0">
                <a:solidFill>
                  <a:srgbClr val="24292E"/>
                </a:solidFill>
                <a:latin typeface="Arial"/>
                <a:cs typeface="Arial"/>
              </a:rPr>
              <a:t>societies</a:t>
            </a:r>
            <a:r>
              <a:rPr lang="en-GB" sz="2150" dirty="0">
                <a:solidFill>
                  <a:srgbClr val="24292E"/>
                </a:solidFill>
                <a:latin typeface="Arial"/>
                <a:cs typeface="Arial"/>
              </a:rPr>
              <a:t>!</a:t>
            </a:r>
            <a:r>
              <a:rPr sz="2150" dirty="0">
                <a:solidFill>
                  <a:srgbClr val="24292E"/>
                </a:solidFill>
                <a:latin typeface="Arial"/>
                <a:cs typeface="Arial"/>
              </a:rPr>
              <a:t>)</a:t>
            </a:r>
            <a:r>
              <a:rPr sz="2150" spc="85" dirty="0">
                <a:solidFill>
                  <a:srgbClr val="24292E"/>
                </a:solidFill>
                <a:latin typeface="Arial"/>
                <a:cs typeface="Arial"/>
              </a:rPr>
              <a:t> </a:t>
            </a:r>
            <a:r>
              <a:rPr sz="2150" dirty="0">
                <a:solidFill>
                  <a:srgbClr val="24292E"/>
                </a:solidFill>
                <a:latin typeface="Arial"/>
                <a:cs typeface="Arial"/>
              </a:rPr>
              <a:t>defined</a:t>
            </a:r>
            <a:r>
              <a:rPr sz="2150" spc="85" dirty="0">
                <a:solidFill>
                  <a:srgbClr val="24292E"/>
                </a:solidFill>
                <a:latin typeface="Arial"/>
                <a:cs typeface="Arial"/>
              </a:rPr>
              <a:t> </a:t>
            </a:r>
            <a:r>
              <a:rPr sz="2150" spc="-10" dirty="0">
                <a:solidFill>
                  <a:srgbClr val="24292E"/>
                </a:solidFill>
                <a:latin typeface="Arial"/>
                <a:cs typeface="Arial"/>
              </a:rPr>
              <a:t>standards</a:t>
            </a:r>
            <a:endParaRPr lang="en-GB" sz="2150" spc="-10" dirty="0">
              <a:solidFill>
                <a:srgbClr val="24292E"/>
              </a:solidFill>
              <a:latin typeface="Arial"/>
              <a:cs typeface="Arial"/>
            </a:endParaRPr>
          </a:p>
          <a:p>
            <a:pPr marL="1021715" marR="2545080" lvl="1" indent="-552450">
              <a:lnSpc>
                <a:spcPct val="125000"/>
              </a:lnSpc>
              <a:spcBef>
                <a:spcPts val="95"/>
              </a:spcBef>
              <a:buFont typeface="Arial" panose="020B0604020202020204" pitchFamily="34" charset="0"/>
              <a:buChar char="•"/>
            </a:pPr>
            <a:r>
              <a:rPr sz="2150" spc="-10" dirty="0">
                <a:solidFill>
                  <a:srgbClr val="24292E"/>
                </a:solidFill>
                <a:latin typeface="Arial"/>
                <a:cs typeface="Arial"/>
              </a:rPr>
              <a:t> </a:t>
            </a:r>
            <a:r>
              <a:rPr sz="2150" dirty="0">
                <a:solidFill>
                  <a:srgbClr val="24292E"/>
                </a:solidFill>
                <a:latin typeface="Arial"/>
                <a:cs typeface="Arial"/>
                <a:hlinkClick r:id="rId3"/>
              </a:rPr>
              <a:t>Gotterbarn</a:t>
            </a:r>
            <a:r>
              <a:rPr sz="2150" spc="45" dirty="0">
                <a:solidFill>
                  <a:srgbClr val="24292E"/>
                </a:solidFill>
                <a:latin typeface="Arial"/>
                <a:cs typeface="Arial"/>
              </a:rPr>
              <a:t> </a:t>
            </a:r>
            <a:r>
              <a:rPr sz="2150" dirty="0">
                <a:solidFill>
                  <a:srgbClr val="24292E"/>
                </a:solidFill>
                <a:latin typeface="Arial"/>
                <a:cs typeface="Arial"/>
              </a:rPr>
              <a:t>was</a:t>
            </a:r>
            <a:r>
              <a:rPr sz="2150" spc="50" dirty="0">
                <a:solidFill>
                  <a:srgbClr val="24292E"/>
                </a:solidFill>
                <a:latin typeface="Arial"/>
                <a:cs typeface="Arial"/>
              </a:rPr>
              <a:t> </a:t>
            </a:r>
            <a:r>
              <a:rPr sz="2150" dirty="0">
                <a:solidFill>
                  <a:srgbClr val="24292E"/>
                </a:solidFill>
                <a:latin typeface="Arial"/>
                <a:cs typeface="Arial"/>
              </a:rPr>
              <a:t>part</a:t>
            </a:r>
            <a:r>
              <a:rPr sz="2150" spc="55" dirty="0">
                <a:solidFill>
                  <a:srgbClr val="24292E"/>
                </a:solidFill>
                <a:latin typeface="Arial"/>
                <a:cs typeface="Arial"/>
              </a:rPr>
              <a:t> </a:t>
            </a:r>
            <a:r>
              <a:rPr sz="2150" dirty="0">
                <a:solidFill>
                  <a:srgbClr val="24292E"/>
                </a:solidFill>
                <a:latin typeface="Arial"/>
                <a:cs typeface="Arial"/>
              </a:rPr>
              <a:t>of</a:t>
            </a:r>
            <a:r>
              <a:rPr sz="2150" spc="50" dirty="0">
                <a:solidFill>
                  <a:srgbClr val="24292E"/>
                </a:solidFill>
                <a:latin typeface="Arial"/>
                <a:cs typeface="Arial"/>
              </a:rPr>
              <a:t> </a:t>
            </a:r>
            <a:r>
              <a:rPr sz="2150" dirty="0">
                <a:solidFill>
                  <a:srgbClr val="24292E"/>
                </a:solidFill>
                <a:latin typeface="Arial"/>
                <a:cs typeface="Arial"/>
              </a:rPr>
              <a:t>both</a:t>
            </a:r>
            <a:r>
              <a:rPr sz="2150" spc="55" dirty="0">
                <a:solidFill>
                  <a:srgbClr val="24292E"/>
                </a:solidFill>
                <a:latin typeface="Arial"/>
                <a:cs typeface="Arial"/>
              </a:rPr>
              <a:t> </a:t>
            </a:r>
            <a:r>
              <a:rPr sz="2150" spc="-10" dirty="0">
                <a:solidFill>
                  <a:srgbClr val="24292E"/>
                </a:solidFill>
                <a:latin typeface="Arial"/>
                <a:cs typeface="Arial"/>
              </a:rPr>
              <a:t>committees</a:t>
            </a:r>
            <a:endParaRPr sz="2150" dirty="0">
              <a:latin typeface="Arial"/>
              <a:cs typeface="Arial"/>
            </a:endParaRPr>
          </a:p>
          <a:p>
            <a:pPr marL="355600" indent="-342900">
              <a:lnSpc>
                <a:spcPct val="100000"/>
              </a:lnSpc>
              <a:spcBef>
                <a:spcPts val="1245"/>
              </a:spcBef>
              <a:buFont typeface="Arial" panose="020B0604020202020204" pitchFamily="34" charset="0"/>
              <a:buChar char="•"/>
            </a:pPr>
            <a:r>
              <a:rPr sz="2150" b="1" dirty="0">
                <a:solidFill>
                  <a:srgbClr val="0366D5"/>
                </a:solidFill>
                <a:latin typeface="Arial"/>
                <a:cs typeface="Arial"/>
                <a:hlinkClick r:id="rId4"/>
              </a:rPr>
              <a:t>BCS</a:t>
            </a:r>
            <a:r>
              <a:rPr sz="2150" b="1" spc="75" dirty="0">
                <a:solidFill>
                  <a:srgbClr val="0366D5"/>
                </a:solidFill>
                <a:latin typeface="Arial"/>
                <a:cs typeface="Arial"/>
              </a:rPr>
              <a:t> </a:t>
            </a:r>
            <a:r>
              <a:rPr sz="2150" dirty="0">
                <a:solidFill>
                  <a:srgbClr val="24292E"/>
                </a:solidFill>
                <a:latin typeface="Arial"/>
                <a:cs typeface="Arial"/>
              </a:rPr>
              <a:t>(UKs</a:t>
            </a:r>
            <a:r>
              <a:rPr sz="2150" spc="70" dirty="0">
                <a:solidFill>
                  <a:srgbClr val="24292E"/>
                </a:solidFill>
                <a:latin typeface="Arial"/>
                <a:cs typeface="Arial"/>
              </a:rPr>
              <a:t> </a:t>
            </a:r>
            <a:r>
              <a:rPr sz="2150" dirty="0">
                <a:solidFill>
                  <a:srgbClr val="24292E"/>
                </a:solidFill>
                <a:latin typeface="Arial"/>
                <a:cs typeface="Arial"/>
              </a:rPr>
              <a:t>Professional</a:t>
            </a:r>
            <a:r>
              <a:rPr sz="2150" spc="75" dirty="0">
                <a:solidFill>
                  <a:srgbClr val="24292E"/>
                </a:solidFill>
                <a:latin typeface="Arial"/>
                <a:cs typeface="Arial"/>
              </a:rPr>
              <a:t> </a:t>
            </a:r>
            <a:r>
              <a:rPr sz="2150" dirty="0">
                <a:solidFill>
                  <a:srgbClr val="24292E"/>
                </a:solidFill>
                <a:latin typeface="Arial"/>
                <a:cs typeface="Arial"/>
              </a:rPr>
              <a:t>Computing</a:t>
            </a:r>
            <a:r>
              <a:rPr sz="2150" spc="70" dirty="0">
                <a:solidFill>
                  <a:srgbClr val="24292E"/>
                </a:solidFill>
                <a:latin typeface="Arial"/>
                <a:cs typeface="Arial"/>
              </a:rPr>
              <a:t> </a:t>
            </a:r>
            <a:r>
              <a:rPr sz="2150" dirty="0">
                <a:solidFill>
                  <a:srgbClr val="24292E"/>
                </a:solidFill>
                <a:latin typeface="Arial"/>
                <a:cs typeface="Arial"/>
              </a:rPr>
              <a:t>Society)</a:t>
            </a:r>
            <a:r>
              <a:rPr sz="2150" spc="75" dirty="0">
                <a:solidFill>
                  <a:srgbClr val="24292E"/>
                </a:solidFill>
                <a:latin typeface="Arial"/>
                <a:cs typeface="Arial"/>
              </a:rPr>
              <a:t> </a:t>
            </a:r>
            <a:r>
              <a:rPr sz="2150" dirty="0">
                <a:solidFill>
                  <a:srgbClr val="24292E"/>
                </a:solidFill>
                <a:latin typeface="Arial"/>
                <a:cs typeface="Arial"/>
              </a:rPr>
              <a:t>defined</a:t>
            </a:r>
            <a:r>
              <a:rPr sz="2150" spc="75" dirty="0">
                <a:solidFill>
                  <a:srgbClr val="24292E"/>
                </a:solidFill>
                <a:latin typeface="Arial"/>
                <a:cs typeface="Arial"/>
              </a:rPr>
              <a:t> </a:t>
            </a:r>
            <a:r>
              <a:rPr sz="2150" dirty="0">
                <a:solidFill>
                  <a:srgbClr val="24292E"/>
                </a:solidFill>
                <a:latin typeface="Arial"/>
                <a:cs typeface="Arial"/>
              </a:rPr>
              <a:t>a</a:t>
            </a:r>
            <a:r>
              <a:rPr sz="2150" spc="70" dirty="0">
                <a:solidFill>
                  <a:srgbClr val="24292E"/>
                </a:solidFill>
                <a:latin typeface="Arial"/>
                <a:cs typeface="Arial"/>
              </a:rPr>
              <a:t> </a:t>
            </a:r>
            <a:r>
              <a:rPr sz="2150" spc="-10" dirty="0">
                <a:solidFill>
                  <a:srgbClr val="24292E"/>
                </a:solidFill>
                <a:latin typeface="Arial"/>
                <a:cs typeface="Arial"/>
              </a:rPr>
              <a:t>standard</a:t>
            </a:r>
            <a:endParaRPr sz="2150" dirty="0">
              <a:latin typeface="Arial"/>
              <a:cs typeface="Arial"/>
            </a:endParaRPr>
          </a:p>
          <a:p>
            <a:pPr marL="907415" indent="-342900">
              <a:lnSpc>
                <a:spcPct val="100000"/>
              </a:lnSpc>
              <a:spcBef>
                <a:spcPts val="645"/>
              </a:spcBef>
              <a:buFont typeface="Arial" panose="020B0604020202020204" pitchFamily="34" charset="0"/>
              <a:buChar char="•"/>
            </a:pPr>
            <a:r>
              <a:rPr sz="2150" dirty="0">
                <a:solidFill>
                  <a:srgbClr val="24292E"/>
                </a:solidFill>
                <a:latin typeface="Arial"/>
                <a:cs typeface="Arial"/>
              </a:rPr>
              <a:t>Made</a:t>
            </a:r>
            <a:r>
              <a:rPr sz="2150" spc="65" dirty="0">
                <a:solidFill>
                  <a:srgbClr val="24292E"/>
                </a:solidFill>
                <a:latin typeface="Arial"/>
                <a:cs typeface="Arial"/>
              </a:rPr>
              <a:t> </a:t>
            </a:r>
            <a:r>
              <a:rPr sz="2150" dirty="0">
                <a:solidFill>
                  <a:srgbClr val="24292E"/>
                </a:solidFill>
                <a:latin typeface="Arial"/>
                <a:cs typeface="Arial"/>
              </a:rPr>
              <a:t>ethics</a:t>
            </a:r>
            <a:r>
              <a:rPr sz="2150" spc="65" dirty="0">
                <a:solidFill>
                  <a:srgbClr val="24292E"/>
                </a:solidFill>
                <a:latin typeface="Arial"/>
                <a:cs typeface="Arial"/>
              </a:rPr>
              <a:t> </a:t>
            </a:r>
            <a:r>
              <a:rPr sz="2150" dirty="0">
                <a:solidFill>
                  <a:srgbClr val="24292E"/>
                </a:solidFill>
                <a:latin typeface="Arial"/>
                <a:cs typeface="Arial"/>
              </a:rPr>
              <a:t>a</a:t>
            </a:r>
            <a:r>
              <a:rPr sz="2150" spc="65" dirty="0">
                <a:solidFill>
                  <a:srgbClr val="24292E"/>
                </a:solidFill>
                <a:latin typeface="Arial"/>
                <a:cs typeface="Arial"/>
              </a:rPr>
              <a:t> </a:t>
            </a:r>
            <a:r>
              <a:rPr sz="2150" dirty="0">
                <a:solidFill>
                  <a:srgbClr val="24292E"/>
                </a:solidFill>
                <a:latin typeface="Arial"/>
                <a:cs typeface="Arial"/>
              </a:rPr>
              <a:t>condition</a:t>
            </a:r>
            <a:r>
              <a:rPr sz="2150" spc="65" dirty="0">
                <a:solidFill>
                  <a:srgbClr val="24292E"/>
                </a:solidFill>
                <a:latin typeface="Arial"/>
                <a:cs typeface="Arial"/>
              </a:rPr>
              <a:t> </a:t>
            </a:r>
            <a:r>
              <a:rPr sz="2150" dirty="0">
                <a:solidFill>
                  <a:srgbClr val="24292E"/>
                </a:solidFill>
                <a:latin typeface="Arial"/>
                <a:cs typeface="Arial"/>
              </a:rPr>
              <a:t>of</a:t>
            </a:r>
            <a:r>
              <a:rPr sz="2150" spc="65" dirty="0">
                <a:solidFill>
                  <a:srgbClr val="24292E"/>
                </a:solidFill>
                <a:latin typeface="Arial"/>
                <a:cs typeface="Arial"/>
              </a:rPr>
              <a:t> </a:t>
            </a:r>
            <a:r>
              <a:rPr sz="2150" dirty="0">
                <a:solidFill>
                  <a:srgbClr val="24292E"/>
                </a:solidFill>
                <a:latin typeface="Arial"/>
                <a:cs typeface="Arial"/>
              </a:rPr>
              <a:t>course</a:t>
            </a:r>
            <a:r>
              <a:rPr sz="2150" spc="60" dirty="0">
                <a:solidFill>
                  <a:srgbClr val="24292E"/>
                </a:solidFill>
                <a:latin typeface="Arial"/>
                <a:cs typeface="Arial"/>
              </a:rPr>
              <a:t> </a:t>
            </a:r>
            <a:r>
              <a:rPr sz="2150" dirty="0">
                <a:solidFill>
                  <a:srgbClr val="24292E"/>
                </a:solidFill>
                <a:latin typeface="Arial"/>
                <a:cs typeface="Arial"/>
              </a:rPr>
              <a:t>accreditation</a:t>
            </a:r>
            <a:r>
              <a:rPr sz="2150" spc="65" dirty="0">
                <a:solidFill>
                  <a:srgbClr val="24292E"/>
                </a:solidFill>
                <a:latin typeface="Arial"/>
                <a:cs typeface="Arial"/>
              </a:rPr>
              <a:t> </a:t>
            </a:r>
            <a:r>
              <a:rPr sz="2150" dirty="0">
                <a:solidFill>
                  <a:srgbClr val="24292E"/>
                </a:solidFill>
                <a:latin typeface="Arial"/>
                <a:cs typeface="Arial"/>
              </a:rPr>
              <a:t>(why</a:t>
            </a:r>
            <a:r>
              <a:rPr sz="2150" spc="65" dirty="0">
                <a:solidFill>
                  <a:srgbClr val="24292E"/>
                </a:solidFill>
                <a:latin typeface="Arial"/>
                <a:cs typeface="Arial"/>
              </a:rPr>
              <a:t> </a:t>
            </a:r>
            <a:r>
              <a:rPr sz="2150" dirty="0">
                <a:solidFill>
                  <a:srgbClr val="24292E"/>
                </a:solidFill>
                <a:latin typeface="Arial"/>
                <a:cs typeface="Arial"/>
              </a:rPr>
              <a:t>you're</a:t>
            </a:r>
            <a:r>
              <a:rPr sz="2150" spc="65" dirty="0">
                <a:solidFill>
                  <a:srgbClr val="24292E"/>
                </a:solidFill>
                <a:latin typeface="Arial"/>
                <a:cs typeface="Arial"/>
              </a:rPr>
              <a:t> </a:t>
            </a:r>
            <a:r>
              <a:rPr sz="2150" dirty="0">
                <a:solidFill>
                  <a:srgbClr val="24292E"/>
                </a:solidFill>
                <a:latin typeface="Arial"/>
                <a:cs typeface="Arial"/>
              </a:rPr>
              <a:t>studying</a:t>
            </a:r>
            <a:r>
              <a:rPr sz="2150" spc="65" dirty="0">
                <a:solidFill>
                  <a:srgbClr val="24292E"/>
                </a:solidFill>
                <a:latin typeface="Arial"/>
                <a:cs typeface="Arial"/>
              </a:rPr>
              <a:t> </a:t>
            </a:r>
            <a:r>
              <a:rPr sz="2150" spc="-20" dirty="0">
                <a:solidFill>
                  <a:srgbClr val="24292E"/>
                </a:solidFill>
                <a:latin typeface="Arial"/>
                <a:cs typeface="Arial"/>
              </a:rPr>
              <a:t>it).</a:t>
            </a:r>
            <a:endParaRPr sz="2150" dirty="0">
              <a:latin typeface="Arial"/>
              <a:cs typeface="Arial"/>
            </a:endParaRPr>
          </a:p>
          <a:p>
            <a:pPr marL="564515" marR="3020695" indent="-552450">
              <a:lnSpc>
                <a:spcPct val="125000"/>
              </a:lnSpc>
              <a:spcBef>
                <a:spcPts val="525"/>
              </a:spcBef>
              <a:buFont typeface="Arial" panose="020B0604020202020204" pitchFamily="34" charset="0"/>
              <a:buChar char="•"/>
            </a:pPr>
            <a:r>
              <a:rPr sz="2150" b="1" dirty="0">
                <a:solidFill>
                  <a:srgbClr val="0366D5"/>
                </a:solidFill>
                <a:latin typeface="Arial"/>
                <a:cs typeface="Arial"/>
                <a:hlinkClick r:id="rId5"/>
              </a:rPr>
              <a:t>IGDA</a:t>
            </a:r>
            <a:r>
              <a:rPr sz="2150" b="1" spc="90" dirty="0">
                <a:solidFill>
                  <a:srgbClr val="0366D5"/>
                </a:solidFill>
                <a:latin typeface="Arial"/>
                <a:cs typeface="Arial"/>
              </a:rPr>
              <a:t> </a:t>
            </a:r>
            <a:r>
              <a:rPr sz="2150" dirty="0">
                <a:solidFill>
                  <a:srgbClr val="24292E"/>
                </a:solidFill>
                <a:latin typeface="Arial"/>
                <a:cs typeface="Arial"/>
              </a:rPr>
              <a:t>(International</a:t>
            </a:r>
            <a:r>
              <a:rPr sz="2150" spc="95" dirty="0">
                <a:solidFill>
                  <a:srgbClr val="24292E"/>
                </a:solidFill>
                <a:latin typeface="Arial"/>
                <a:cs typeface="Arial"/>
              </a:rPr>
              <a:t> </a:t>
            </a:r>
            <a:r>
              <a:rPr sz="2150" dirty="0">
                <a:solidFill>
                  <a:srgbClr val="24292E"/>
                </a:solidFill>
                <a:latin typeface="Arial"/>
                <a:cs typeface="Arial"/>
              </a:rPr>
              <a:t>Game</a:t>
            </a:r>
            <a:r>
              <a:rPr sz="2150" spc="90" dirty="0">
                <a:solidFill>
                  <a:srgbClr val="24292E"/>
                </a:solidFill>
                <a:latin typeface="Arial"/>
                <a:cs typeface="Arial"/>
              </a:rPr>
              <a:t> </a:t>
            </a:r>
            <a:r>
              <a:rPr sz="2150" dirty="0">
                <a:solidFill>
                  <a:srgbClr val="24292E"/>
                </a:solidFill>
                <a:latin typeface="Arial"/>
                <a:cs typeface="Arial"/>
              </a:rPr>
              <a:t>Developers</a:t>
            </a:r>
            <a:r>
              <a:rPr sz="2150" spc="90" dirty="0">
                <a:solidFill>
                  <a:srgbClr val="24292E"/>
                </a:solidFill>
                <a:latin typeface="Arial"/>
                <a:cs typeface="Arial"/>
              </a:rPr>
              <a:t> </a:t>
            </a:r>
            <a:r>
              <a:rPr sz="2150" spc="-10" dirty="0">
                <a:solidFill>
                  <a:srgbClr val="24292E"/>
                </a:solidFill>
                <a:latin typeface="Arial"/>
                <a:cs typeface="Arial"/>
              </a:rPr>
              <a:t>Association)</a:t>
            </a:r>
            <a:endParaRPr lang="en-GB" sz="2150" spc="-10" dirty="0">
              <a:solidFill>
                <a:srgbClr val="24292E"/>
              </a:solidFill>
              <a:latin typeface="Arial"/>
              <a:cs typeface="Arial"/>
            </a:endParaRPr>
          </a:p>
          <a:p>
            <a:pPr marL="1021715" marR="3020695" lvl="1" indent="-552450">
              <a:lnSpc>
                <a:spcPct val="125000"/>
              </a:lnSpc>
              <a:spcBef>
                <a:spcPts val="525"/>
              </a:spcBef>
              <a:buFont typeface="Arial" panose="020B0604020202020204" pitchFamily="34" charset="0"/>
              <a:buChar char="•"/>
            </a:pPr>
            <a:r>
              <a:rPr sz="2150" spc="-10" dirty="0">
                <a:solidFill>
                  <a:srgbClr val="24292E"/>
                </a:solidFill>
                <a:latin typeface="Arial"/>
                <a:cs typeface="Arial"/>
              </a:rPr>
              <a:t> </a:t>
            </a:r>
            <a:r>
              <a:rPr sz="2150" dirty="0">
                <a:solidFill>
                  <a:srgbClr val="24292E"/>
                </a:solidFill>
                <a:latin typeface="Arial"/>
                <a:cs typeface="Arial"/>
              </a:rPr>
              <a:t>Very</a:t>
            </a:r>
            <a:r>
              <a:rPr sz="2150" spc="30" dirty="0">
                <a:solidFill>
                  <a:srgbClr val="24292E"/>
                </a:solidFill>
                <a:latin typeface="Arial"/>
                <a:cs typeface="Arial"/>
              </a:rPr>
              <a:t> </a:t>
            </a:r>
            <a:r>
              <a:rPr sz="2150" dirty="0">
                <a:solidFill>
                  <a:srgbClr val="24292E"/>
                </a:solidFill>
                <a:latin typeface="Arial"/>
                <a:cs typeface="Arial"/>
              </a:rPr>
              <a:t>similar</a:t>
            </a:r>
            <a:r>
              <a:rPr sz="2150" spc="35" dirty="0">
                <a:solidFill>
                  <a:srgbClr val="24292E"/>
                </a:solidFill>
                <a:latin typeface="Arial"/>
                <a:cs typeface="Arial"/>
              </a:rPr>
              <a:t> </a:t>
            </a:r>
            <a:r>
              <a:rPr sz="2150" dirty="0">
                <a:solidFill>
                  <a:srgbClr val="24292E"/>
                </a:solidFill>
                <a:latin typeface="Arial"/>
                <a:cs typeface="Arial"/>
              </a:rPr>
              <a:t>to</a:t>
            </a:r>
            <a:r>
              <a:rPr sz="2150" spc="30" dirty="0">
                <a:solidFill>
                  <a:srgbClr val="24292E"/>
                </a:solidFill>
                <a:latin typeface="Arial"/>
                <a:cs typeface="Arial"/>
              </a:rPr>
              <a:t> </a:t>
            </a:r>
            <a:r>
              <a:rPr sz="2150" dirty="0">
                <a:solidFill>
                  <a:srgbClr val="24292E"/>
                </a:solidFill>
                <a:latin typeface="Arial"/>
                <a:cs typeface="Arial"/>
              </a:rPr>
              <a:t>others</a:t>
            </a:r>
            <a:r>
              <a:rPr sz="2150" spc="35" dirty="0">
                <a:solidFill>
                  <a:srgbClr val="24292E"/>
                </a:solidFill>
                <a:latin typeface="Arial"/>
                <a:cs typeface="Arial"/>
              </a:rPr>
              <a:t> </a:t>
            </a:r>
            <a:r>
              <a:rPr sz="2150" dirty="0">
                <a:solidFill>
                  <a:srgbClr val="24292E"/>
                </a:solidFill>
                <a:latin typeface="Arial"/>
                <a:cs typeface="Arial"/>
              </a:rPr>
              <a:t>in</a:t>
            </a:r>
            <a:r>
              <a:rPr sz="2150" spc="30" dirty="0">
                <a:solidFill>
                  <a:srgbClr val="24292E"/>
                </a:solidFill>
                <a:latin typeface="Arial"/>
                <a:cs typeface="Arial"/>
              </a:rPr>
              <a:t> </a:t>
            </a:r>
            <a:r>
              <a:rPr sz="2150" dirty="0">
                <a:solidFill>
                  <a:srgbClr val="24292E"/>
                </a:solidFill>
                <a:latin typeface="Arial"/>
                <a:cs typeface="Arial"/>
              </a:rPr>
              <a:t>the</a:t>
            </a:r>
            <a:r>
              <a:rPr sz="2150" spc="35" dirty="0">
                <a:solidFill>
                  <a:srgbClr val="24292E"/>
                </a:solidFill>
                <a:latin typeface="Arial"/>
                <a:cs typeface="Arial"/>
              </a:rPr>
              <a:t> </a:t>
            </a:r>
            <a:r>
              <a:rPr sz="2150" dirty="0">
                <a:solidFill>
                  <a:srgbClr val="24292E"/>
                </a:solidFill>
                <a:latin typeface="Arial"/>
                <a:cs typeface="Arial"/>
              </a:rPr>
              <a:t>software</a:t>
            </a:r>
            <a:r>
              <a:rPr sz="2150" spc="30" dirty="0">
                <a:solidFill>
                  <a:srgbClr val="24292E"/>
                </a:solidFill>
                <a:latin typeface="Arial"/>
                <a:cs typeface="Arial"/>
              </a:rPr>
              <a:t> </a:t>
            </a:r>
            <a:r>
              <a:rPr sz="2150" spc="-10" dirty="0">
                <a:solidFill>
                  <a:srgbClr val="24292E"/>
                </a:solidFill>
                <a:latin typeface="Arial"/>
                <a:cs typeface="Arial"/>
              </a:rPr>
              <a:t>sector</a:t>
            </a:r>
            <a:r>
              <a:rPr lang="en-GB" sz="2150" spc="-10" dirty="0">
                <a:solidFill>
                  <a:srgbClr val="24292E"/>
                </a:solidFill>
                <a:latin typeface="Arial"/>
                <a:cs typeface="Arial"/>
              </a:rPr>
              <a:t>.</a:t>
            </a:r>
            <a:endParaRPr sz="2150" dirty="0">
              <a:latin typeface="Arial"/>
              <a:cs typeface="Arial"/>
            </a:endParaRPr>
          </a:p>
        </p:txBody>
      </p:sp>
    </p:spTree>
    <p:extLst>
      <p:ext uri="{BB962C8B-B14F-4D97-AF65-F5344CB8AC3E}">
        <p14:creationId xmlns:p14="http://schemas.microsoft.com/office/powerpoint/2010/main" val="324700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9C25ABD-D6CB-0971-8DD9-A410C2541C79}"/>
              </a:ext>
            </a:extLst>
          </p:cNvPr>
          <p:cNvSpPr txBox="1">
            <a:spLocks/>
          </p:cNvSpPr>
          <p:nvPr/>
        </p:nvSpPr>
        <p:spPr>
          <a:xfrm>
            <a:off x="609600" y="557784"/>
            <a:ext cx="10972800" cy="144639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a:solidFill>
                  <a:schemeClr val="tx1"/>
                </a:solidFill>
                <a:latin typeface="+mj-lt"/>
                <a:ea typeface="+mj-ea"/>
                <a:cs typeface="+mj-cs"/>
              </a:rPr>
              <a:t>Computer</a:t>
            </a:r>
            <a:r>
              <a:rPr lang="en-US" kern="1200" spc="-30">
                <a:solidFill>
                  <a:schemeClr val="tx1"/>
                </a:solidFill>
                <a:latin typeface="+mj-lt"/>
                <a:ea typeface="+mj-ea"/>
                <a:cs typeface="+mj-cs"/>
              </a:rPr>
              <a:t> </a:t>
            </a:r>
            <a:r>
              <a:rPr lang="en-US" kern="1200">
                <a:solidFill>
                  <a:schemeClr val="tx1"/>
                </a:solidFill>
                <a:latin typeface="+mj-lt"/>
                <a:ea typeface="+mj-ea"/>
                <a:cs typeface="+mj-cs"/>
              </a:rPr>
              <a:t>Game</a:t>
            </a:r>
            <a:r>
              <a:rPr lang="en-US" kern="1200" spc="-20">
                <a:solidFill>
                  <a:schemeClr val="tx1"/>
                </a:solidFill>
                <a:latin typeface="+mj-lt"/>
                <a:ea typeface="+mj-ea"/>
                <a:cs typeface="+mj-cs"/>
              </a:rPr>
              <a:t> </a:t>
            </a:r>
            <a:r>
              <a:rPr lang="en-US" kern="1200" spc="-10">
                <a:solidFill>
                  <a:schemeClr val="tx1"/>
                </a:solidFill>
                <a:latin typeface="+mj-lt"/>
                <a:ea typeface="+mj-ea"/>
                <a:cs typeface="+mj-cs"/>
              </a:rPr>
              <a:t>Ethics</a:t>
            </a:r>
          </a:p>
        </p:txBody>
      </p:sp>
      <p:graphicFrame>
        <p:nvGraphicFramePr>
          <p:cNvPr id="5" name="object 6">
            <a:extLst>
              <a:ext uri="{FF2B5EF4-FFF2-40B4-BE49-F238E27FC236}">
                <a16:creationId xmlns:a16="http://schemas.microsoft.com/office/drawing/2014/main" id="{D74AE279-93D5-829F-C3C9-C2AE54E5769C}"/>
              </a:ext>
            </a:extLst>
          </p:cNvPr>
          <p:cNvGraphicFramePr/>
          <p:nvPr/>
        </p:nvGraphicFramePr>
        <p:xfrm>
          <a:off x="609600" y="2923750"/>
          <a:ext cx="10972800" cy="3218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2676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8F4E936-AF47-A50D-ED85-58F387D68580}"/>
              </a:ext>
            </a:extLst>
          </p:cNvPr>
          <p:cNvSpPr txBox="1">
            <a:spLocks/>
          </p:cNvSpPr>
          <p:nvPr/>
        </p:nvSpPr>
        <p:spPr>
          <a:xfrm>
            <a:off x="609601" y="518028"/>
            <a:ext cx="4435061" cy="1325563"/>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dirty="0">
                <a:solidFill>
                  <a:schemeClr val="tx1"/>
                </a:solidFill>
                <a:latin typeface="+mj-lt"/>
                <a:ea typeface="+mj-ea"/>
                <a:cs typeface="+mj-cs"/>
              </a:rPr>
              <a:t>Video</a:t>
            </a:r>
            <a:r>
              <a:rPr lang="en-US" kern="1200" spc="-30" dirty="0">
                <a:solidFill>
                  <a:schemeClr val="tx1"/>
                </a:solidFill>
                <a:latin typeface="+mj-lt"/>
                <a:ea typeface="+mj-ea"/>
                <a:cs typeface="+mj-cs"/>
              </a:rPr>
              <a:t> </a:t>
            </a:r>
            <a:r>
              <a:rPr lang="en-US" kern="1200" dirty="0">
                <a:solidFill>
                  <a:schemeClr val="tx1"/>
                </a:solidFill>
                <a:latin typeface="+mj-lt"/>
                <a:ea typeface="+mj-ea"/>
                <a:cs typeface="+mj-cs"/>
              </a:rPr>
              <a:t>Games</a:t>
            </a:r>
            <a:r>
              <a:rPr lang="en-US" kern="1200" spc="-25" dirty="0">
                <a:solidFill>
                  <a:schemeClr val="tx1"/>
                </a:solidFill>
                <a:latin typeface="+mj-lt"/>
                <a:ea typeface="+mj-ea"/>
                <a:cs typeface="+mj-cs"/>
              </a:rPr>
              <a:t> </a:t>
            </a:r>
            <a:r>
              <a:rPr lang="en-US" kern="1200" dirty="0">
                <a:solidFill>
                  <a:schemeClr val="tx1"/>
                </a:solidFill>
                <a:latin typeface="+mj-lt"/>
                <a:ea typeface="+mj-ea"/>
                <a:cs typeface="+mj-cs"/>
              </a:rPr>
              <a:t>as</a:t>
            </a:r>
            <a:r>
              <a:rPr lang="en-US" kern="1200" spc="-25" dirty="0">
                <a:solidFill>
                  <a:schemeClr val="tx1"/>
                </a:solidFill>
                <a:latin typeface="+mj-lt"/>
                <a:ea typeface="+mj-ea"/>
                <a:cs typeface="+mj-cs"/>
              </a:rPr>
              <a:t> </a:t>
            </a:r>
            <a:r>
              <a:rPr lang="en-US" kern="1200" spc="-10" dirty="0">
                <a:solidFill>
                  <a:schemeClr val="tx1"/>
                </a:solidFill>
                <a:latin typeface="+mj-lt"/>
                <a:ea typeface="+mj-ea"/>
                <a:cs typeface="+mj-cs"/>
              </a:rPr>
              <a:t>Objects</a:t>
            </a:r>
            <a:endParaRPr lang="en-US" kern="1200" dirty="0">
              <a:solidFill>
                <a:schemeClr val="tx1"/>
              </a:solidFill>
              <a:latin typeface="+mj-lt"/>
              <a:ea typeface="+mj-ea"/>
              <a:cs typeface="+mj-cs"/>
            </a:endParaRPr>
          </a:p>
        </p:txBody>
      </p:sp>
      <p:graphicFrame>
        <p:nvGraphicFramePr>
          <p:cNvPr id="77" name="object 8">
            <a:extLst>
              <a:ext uri="{FF2B5EF4-FFF2-40B4-BE49-F238E27FC236}">
                <a16:creationId xmlns:a16="http://schemas.microsoft.com/office/drawing/2014/main" id="{5E80C161-BB39-0BB1-63DA-9416BA093680}"/>
              </a:ext>
            </a:extLst>
          </p:cNvPr>
          <p:cNvGraphicFramePr/>
          <p:nvPr>
            <p:extLst>
              <p:ext uri="{D42A27DB-BD31-4B8C-83A1-F6EECF244321}">
                <p14:modId xmlns:p14="http://schemas.microsoft.com/office/powerpoint/2010/main" val="2128235262"/>
              </p:ext>
            </p:extLst>
          </p:nvPr>
        </p:nvGraphicFramePr>
        <p:xfrm>
          <a:off x="415236" y="1843591"/>
          <a:ext cx="4435061" cy="4298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object 2">
            <a:extLst>
              <a:ext uri="{FF2B5EF4-FFF2-40B4-BE49-F238E27FC236}">
                <a16:creationId xmlns:a16="http://schemas.microsoft.com/office/drawing/2014/main" id="{F200D09E-2D4E-9104-74C9-CC476698491D}"/>
              </a:ext>
            </a:extLst>
          </p:cNvPr>
          <p:cNvSpPr txBox="1">
            <a:spLocks/>
          </p:cNvSpPr>
          <p:nvPr/>
        </p:nvSpPr>
        <p:spPr>
          <a:xfrm>
            <a:off x="6436096" y="232968"/>
            <a:ext cx="5369169" cy="1582784"/>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dirty="0">
                <a:solidFill>
                  <a:schemeClr val="tx1"/>
                </a:solidFill>
                <a:latin typeface="+mj-lt"/>
                <a:ea typeface="+mj-ea"/>
                <a:cs typeface="+mj-cs"/>
              </a:rPr>
              <a:t>Video</a:t>
            </a:r>
            <a:r>
              <a:rPr lang="en-US" kern="1200" spc="-30" dirty="0">
                <a:solidFill>
                  <a:schemeClr val="tx1"/>
                </a:solidFill>
                <a:latin typeface="+mj-lt"/>
                <a:ea typeface="+mj-ea"/>
                <a:cs typeface="+mj-cs"/>
              </a:rPr>
              <a:t> </a:t>
            </a:r>
            <a:r>
              <a:rPr lang="en-US" kern="1200" dirty="0">
                <a:solidFill>
                  <a:schemeClr val="tx1"/>
                </a:solidFill>
                <a:latin typeface="+mj-lt"/>
                <a:ea typeface="+mj-ea"/>
                <a:cs typeface="+mj-cs"/>
              </a:rPr>
              <a:t>Games</a:t>
            </a:r>
            <a:r>
              <a:rPr lang="en-US" kern="1200" spc="-25" dirty="0">
                <a:solidFill>
                  <a:schemeClr val="tx1"/>
                </a:solidFill>
                <a:latin typeface="+mj-lt"/>
                <a:ea typeface="+mj-ea"/>
                <a:cs typeface="+mj-cs"/>
              </a:rPr>
              <a:t> </a:t>
            </a:r>
            <a:r>
              <a:rPr lang="en-US" kern="1200" dirty="0">
                <a:solidFill>
                  <a:schemeClr val="tx1"/>
                </a:solidFill>
                <a:latin typeface="+mj-lt"/>
                <a:ea typeface="+mj-ea"/>
                <a:cs typeface="+mj-cs"/>
              </a:rPr>
              <a:t>as</a:t>
            </a:r>
            <a:r>
              <a:rPr lang="en-US" kern="1200" spc="-25" dirty="0">
                <a:solidFill>
                  <a:schemeClr val="tx1"/>
                </a:solidFill>
                <a:latin typeface="+mj-lt"/>
                <a:ea typeface="+mj-ea"/>
                <a:cs typeface="+mj-cs"/>
              </a:rPr>
              <a:t> </a:t>
            </a:r>
            <a:r>
              <a:rPr lang="en-US" kern="1200" spc="-10" dirty="0">
                <a:solidFill>
                  <a:schemeClr val="tx1"/>
                </a:solidFill>
                <a:latin typeface="+mj-lt"/>
                <a:ea typeface="+mj-ea"/>
                <a:cs typeface="+mj-cs"/>
              </a:rPr>
              <a:t>Experiences</a:t>
            </a:r>
            <a:endParaRPr lang="en-US" kern="1200" dirty="0">
              <a:solidFill>
                <a:schemeClr val="tx1"/>
              </a:solidFill>
              <a:latin typeface="+mj-lt"/>
              <a:ea typeface="+mj-ea"/>
              <a:cs typeface="+mj-cs"/>
            </a:endParaRPr>
          </a:p>
        </p:txBody>
      </p:sp>
      <p:graphicFrame>
        <p:nvGraphicFramePr>
          <p:cNvPr id="14" name="object 9">
            <a:extLst>
              <a:ext uri="{FF2B5EF4-FFF2-40B4-BE49-F238E27FC236}">
                <a16:creationId xmlns:a16="http://schemas.microsoft.com/office/drawing/2014/main" id="{CA621525-4EB6-0405-03CF-4612951EDC99}"/>
              </a:ext>
            </a:extLst>
          </p:cNvPr>
          <p:cNvGraphicFramePr/>
          <p:nvPr>
            <p:extLst>
              <p:ext uri="{D42A27DB-BD31-4B8C-83A1-F6EECF244321}">
                <p14:modId xmlns:p14="http://schemas.microsoft.com/office/powerpoint/2010/main" val="1293643002"/>
              </p:ext>
            </p:extLst>
          </p:nvPr>
        </p:nvGraphicFramePr>
        <p:xfrm>
          <a:off x="5985164" y="1815752"/>
          <a:ext cx="5597235" cy="48637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4793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99B2ADD-D69E-DD77-B7DE-EA73CB060ACD}"/>
              </a:ext>
            </a:extLst>
          </p:cNvPr>
          <p:cNvSpPr txBox="1">
            <a:spLocks/>
          </p:cNvSpPr>
          <p:nvPr/>
        </p:nvSpPr>
        <p:spPr>
          <a:xfrm>
            <a:off x="735012" y="1002664"/>
            <a:ext cx="6580188" cy="693780"/>
          </a:xfrm>
          <a:prstGeom prst="rect">
            <a:avLst/>
          </a:prstGeom>
        </p:spPr>
        <p:txBody>
          <a:bodyPr vert="horz" wrap="square" lIns="0" tIns="1651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a:t>Video</a:t>
            </a:r>
            <a:r>
              <a:rPr lang="en-GB" spc="-40"/>
              <a:t> </a:t>
            </a:r>
            <a:r>
              <a:rPr lang="en-GB"/>
              <a:t>Games</a:t>
            </a:r>
            <a:r>
              <a:rPr lang="en-GB" spc="-30"/>
              <a:t> </a:t>
            </a:r>
            <a:r>
              <a:rPr lang="en-GB"/>
              <a:t>as</a:t>
            </a:r>
            <a:r>
              <a:rPr lang="en-GB" spc="-30"/>
              <a:t> </a:t>
            </a:r>
            <a:r>
              <a:rPr lang="en-GB" spc="-10"/>
              <a:t>Objects</a:t>
            </a:r>
            <a:endParaRPr lang="en-GB" spc="-10" dirty="0"/>
          </a:p>
        </p:txBody>
      </p:sp>
      <p:sp>
        <p:nvSpPr>
          <p:cNvPr id="6" name="object 11">
            <a:extLst>
              <a:ext uri="{FF2B5EF4-FFF2-40B4-BE49-F238E27FC236}">
                <a16:creationId xmlns:a16="http://schemas.microsoft.com/office/drawing/2014/main" id="{5FDC8723-A26E-D659-90E0-8B70576CE15A}"/>
              </a:ext>
            </a:extLst>
          </p:cNvPr>
          <p:cNvSpPr txBox="1"/>
          <p:nvPr/>
        </p:nvSpPr>
        <p:spPr>
          <a:xfrm>
            <a:off x="415235" y="1785620"/>
            <a:ext cx="11289877" cy="3530518"/>
          </a:xfrm>
          <a:prstGeom prst="rect">
            <a:avLst/>
          </a:prstGeom>
        </p:spPr>
        <p:txBody>
          <a:bodyPr vert="horz" wrap="square" lIns="0" tIns="93980" rIns="0" bIns="0" rtlCol="0">
            <a:spAutoFit/>
          </a:bodyPr>
          <a:lstStyle/>
          <a:p>
            <a:pPr marL="342900" marR="3382010" indent="-342900">
              <a:lnSpc>
                <a:spcPct val="100000"/>
              </a:lnSpc>
              <a:spcBef>
                <a:spcPts val="740"/>
              </a:spcBef>
              <a:buFont typeface="Arial" panose="020B0604020202020204" pitchFamily="34" charset="0"/>
              <a:buChar char="•"/>
            </a:pPr>
            <a:r>
              <a:rPr lang="en-GB" sz="2150" dirty="0">
                <a:solidFill>
                  <a:srgbClr val="24292E"/>
                </a:solidFill>
                <a:latin typeface="Arial"/>
                <a:cs typeface="Arial"/>
              </a:rPr>
              <a:t>Early</a:t>
            </a:r>
            <a:r>
              <a:rPr lang="en-GB" sz="2150" spc="50" dirty="0">
                <a:solidFill>
                  <a:srgbClr val="24292E"/>
                </a:solidFill>
                <a:latin typeface="Arial"/>
                <a:cs typeface="Arial"/>
              </a:rPr>
              <a:t> </a:t>
            </a:r>
            <a:r>
              <a:rPr lang="en-GB" sz="2150" dirty="0">
                <a:solidFill>
                  <a:srgbClr val="24292E"/>
                </a:solidFill>
                <a:latin typeface="Arial"/>
                <a:cs typeface="Arial"/>
              </a:rPr>
              <a:t>research</a:t>
            </a:r>
            <a:r>
              <a:rPr lang="en-GB" sz="2150" spc="60" dirty="0">
                <a:solidFill>
                  <a:srgbClr val="24292E"/>
                </a:solidFill>
                <a:latin typeface="Arial"/>
                <a:cs typeface="Arial"/>
              </a:rPr>
              <a:t> </a:t>
            </a:r>
            <a:r>
              <a:rPr lang="en-GB" sz="2150" dirty="0">
                <a:solidFill>
                  <a:srgbClr val="24292E"/>
                </a:solidFill>
                <a:latin typeface="Arial"/>
                <a:cs typeface="Arial"/>
              </a:rPr>
              <a:t>focused</a:t>
            </a:r>
            <a:r>
              <a:rPr lang="en-GB" sz="2150" spc="60" dirty="0">
                <a:solidFill>
                  <a:srgbClr val="24292E"/>
                </a:solidFill>
                <a:latin typeface="Arial"/>
                <a:cs typeface="Arial"/>
              </a:rPr>
              <a:t> </a:t>
            </a:r>
            <a:r>
              <a:rPr lang="en-GB" sz="2150" dirty="0">
                <a:solidFill>
                  <a:srgbClr val="24292E"/>
                </a:solidFill>
                <a:latin typeface="Arial"/>
                <a:cs typeface="Arial"/>
              </a:rPr>
              <a:t>on</a:t>
            </a:r>
            <a:r>
              <a:rPr lang="en-GB" sz="2150" spc="60" dirty="0">
                <a:solidFill>
                  <a:srgbClr val="24292E"/>
                </a:solidFill>
                <a:latin typeface="Arial"/>
                <a:cs typeface="Arial"/>
              </a:rPr>
              <a:t> </a:t>
            </a:r>
            <a:r>
              <a:rPr lang="en-GB" sz="2150" dirty="0">
                <a:solidFill>
                  <a:srgbClr val="24292E"/>
                </a:solidFill>
                <a:latin typeface="Arial"/>
                <a:cs typeface="Arial"/>
              </a:rPr>
              <a:t>games</a:t>
            </a:r>
            <a:r>
              <a:rPr lang="en-GB" sz="2150" spc="60" dirty="0">
                <a:solidFill>
                  <a:srgbClr val="24292E"/>
                </a:solidFill>
                <a:latin typeface="Arial"/>
                <a:cs typeface="Arial"/>
              </a:rPr>
              <a:t> </a:t>
            </a:r>
            <a:r>
              <a:rPr lang="en-GB" sz="2150" dirty="0">
                <a:solidFill>
                  <a:srgbClr val="24292E"/>
                </a:solidFill>
                <a:latin typeface="Arial"/>
                <a:cs typeface="Arial"/>
              </a:rPr>
              <a:t>as</a:t>
            </a:r>
            <a:r>
              <a:rPr lang="en-GB" sz="2150" spc="65" dirty="0">
                <a:solidFill>
                  <a:srgbClr val="24292E"/>
                </a:solidFill>
                <a:latin typeface="Arial"/>
                <a:cs typeface="Arial"/>
              </a:rPr>
              <a:t> </a:t>
            </a:r>
            <a:r>
              <a:rPr lang="en-GB" sz="2150" dirty="0">
                <a:solidFill>
                  <a:srgbClr val="24292E"/>
                </a:solidFill>
                <a:latin typeface="Arial"/>
                <a:cs typeface="Arial"/>
              </a:rPr>
              <a:t>cultural</a:t>
            </a:r>
            <a:r>
              <a:rPr lang="en-GB" sz="2150" spc="60" dirty="0">
                <a:solidFill>
                  <a:srgbClr val="24292E"/>
                </a:solidFill>
                <a:latin typeface="Arial"/>
                <a:cs typeface="Arial"/>
              </a:rPr>
              <a:t> </a:t>
            </a:r>
            <a:r>
              <a:rPr lang="en-GB" sz="2150" spc="-10" dirty="0">
                <a:solidFill>
                  <a:srgbClr val="24292E"/>
                </a:solidFill>
                <a:latin typeface="Arial"/>
                <a:cs typeface="Arial"/>
              </a:rPr>
              <a:t>devices</a:t>
            </a:r>
            <a:endParaRPr lang="en-GB" sz="2150" dirty="0">
              <a:latin typeface="Arial"/>
              <a:cs typeface="Arial"/>
            </a:endParaRPr>
          </a:p>
          <a:p>
            <a:pPr marL="800100" marR="3355975" lvl="1" indent="-342900">
              <a:spcBef>
                <a:spcPts val="645"/>
              </a:spcBef>
              <a:buFont typeface="Arial" panose="020B0604020202020204" pitchFamily="34" charset="0"/>
              <a:buChar char="•"/>
            </a:pPr>
            <a:r>
              <a:rPr lang="en-GB" sz="2150" dirty="0">
                <a:solidFill>
                  <a:srgbClr val="24292E"/>
                </a:solidFill>
                <a:latin typeface="Arial"/>
                <a:cs typeface="Arial"/>
              </a:rPr>
              <a:t>i.e.,</a:t>
            </a:r>
            <a:r>
              <a:rPr lang="en-GB" sz="2150" spc="30" dirty="0">
                <a:solidFill>
                  <a:srgbClr val="24292E"/>
                </a:solidFill>
                <a:latin typeface="Arial"/>
                <a:cs typeface="Arial"/>
              </a:rPr>
              <a:t> </a:t>
            </a:r>
            <a:r>
              <a:rPr lang="en-GB" sz="2150" dirty="0">
                <a:solidFill>
                  <a:srgbClr val="24292E"/>
                </a:solidFill>
                <a:latin typeface="Arial"/>
                <a:cs typeface="Arial"/>
              </a:rPr>
              <a:t>looked</a:t>
            </a:r>
            <a:r>
              <a:rPr lang="en-GB" sz="2150" spc="45" dirty="0">
                <a:solidFill>
                  <a:srgbClr val="24292E"/>
                </a:solidFill>
                <a:latin typeface="Arial"/>
                <a:cs typeface="Arial"/>
              </a:rPr>
              <a:t> </a:t>
            </a:r>
            <a:r>
              <a:rPr lang="en-GB" sz="2150" dirty="0">
                <a:solidFill>
                  <a:srgbClr val="24292E"/>
                </a:solidFill>
                <a:latin typeface="Arial"/>
                <a:cs typeface="Arial"/>
              </a:rPr>
              <a:t>at</a:t>
            </a:r>
            <a:r>
              <a:rPr lang="en-GB" sz="2150" spc="40" dirty="0">
                <a:solidFill>
                  <a:srgbClr val="24292E"/>
                </a:solidFill>
                <a:latin typeface="Arial"/>
                <a:cs typeface="Arial"/>
              </a:rPr>
              <a:t> </a:t>
            </a:r>
            <a:r>
              <a:rPr lang="en-GB" sz="2150" dirty="0">
                <a:solidFill>
                  <a:srgbClr val="24292E"/>
                </a:solidFill>
                <a:latin typeface="Arial"/>
                <a:cs typeface="Arial"/>
              </a:rPr>
              <a:t>their</a:t>
            </a:r>
            <a:r>
              <a:rPr lang="en-GB" sz="2150" spc="40" dirty="0">
                <a:solidFill>
                  <a:srgbClr val="24292E"/>
                </a:solidFill>
                <a:latin typeface="Arial"/>
                <a:cs typeface="Arial"/>
              </a:rPr>
              <a:t> </a:t>
            </a:r>
            <a:r>
              <a:rPr lang="en-GB" sz="2150" dirty="0">
                <a:solidFill>
                  <a:srgbClr val="24292E"/>
                </a:solidFill>
                <a:latin typeface="Arial"/>
                <a:cs typeface="Arial"/>
              </a:rPr>
              <a:t>effect</a:t>
            </a:r>
            <a:r>
              <a:rPr lang="en-GB" sz="2150" spc="45" dirty="0">
                <a:solidFill>
                  <a:srgbClr val="24292E"/>
                </a:solidFill>
                <a:latin typeface="Arial"/>
                <a:cs typeface="Arial"/>
              </a:rPr>
              <a:t> </a:t>
            </a:r>
            <a:r>
              <a:rPr lang="en-GB" sz="2150" dirty="0">
                <a:solidFill>
                  <a:srgbClr val="24292E"/>
                </a:solidFill>
                <a:latin typeface="Arial"/>
                <a:cs typeface="Arial"/>
              </a:rPr>
              <a:t>on</a:t>
            </a:r>
            <a:r>
              <a:rPr lang="en-GB" sz="2150" spc="40" dirty="0">
                <a:solidFill>
                  <a:srgbClr val="24292E"/>
                </a:solidFill>
                <a:latin typeface="Arial"/>
                <a:cs typeface="Arial"/>
              </a:rPr>
              <a:t> </a:t>
            </a:r>
            <a:r>
              <a:rPr lang="en-GB" sz="2150" dirty="0">
                <a:solidFill>
                  <a:srgbClr val="24292E"/>
                </a:solidFill>
                <a:latin typeface="Arial"/>
                <a:cs typeface="Arial"/>
              </a:rPr>
              <a:t>cultural</a:t>
            </a:r>
            <a:r>
              <a:rPr lang="en-GB" sz="2150" spc="45" dirty="0">
                <a:solidFill>
                  <a:srgbClr val="24292E"/>
                </a:solidFill>
                <a:latin typeface="Arial"/>
                <a:cs typeface="Arial"/>
              </a:rPr>
              <a:t> </a:t>
            </a:r>
            <a:r>
              <a:rPr lang="en-GB" sz="2150" spc="-10" dirty="0">
                <a:solidFill>
                  <a:srgbClr val="24292E"/>
                </a:solidFill>
                <a:latin typeface="Arial"/>
                <a:cs typeface="Arial"/>
              </a:rPr>
              <a:t>development</a:t>
            </a:r>
            <a:endParaRPr lang="en-GB" sz="2150" dirty="0">
              <a:latin typeface="Arial"/>
              <a:cs typeface="Arial"/>
            </a:endParaRPr>
          </a:p>
          <a:p>
            <a:pPr marL="355600" indent="-342900">
              <a:lnSpc>
                <a:spcPct val="100000"/>
              </a:lnSpc>
              <a:spcBef>
                <a:spcPts val="1245"/>
              </a:spcBef>
              <a:buFont typeface="Arial" panose="020B0604020202020204" pitchFamily="34" charset="0"/>
              <a:buChar char="•"/>
            </a:pPr>
            <a:r>
              <a:rPr lang="en-GB" sz="2150" spc="-80" dirty="0">
                <a:solidFill>
                  <a:srgbClr val="0366D5"/>
                </a:solidFill>
                <a:latin typeface="Arial"/>
                <a:cs typeface="Arial"/>
                <a:hlinkClick r:id="rId2"/>
              </a:rPr>
              <a:t>F.</a:t>
            </a:r>
            <a:r>
              <a:rPr lang="en-GB" sz="2150" spc="40" dirty="0">
                <a:solidFill>
                  <a:srgbClr val="0366D5"/>
                </a:solidFill>
                <a:latin typeface="Arial"/>
                <a:cs typeface="Arial"/>
                <a:hlinkClick r:id="rId2"/>
              </a:rPr>
              <a:t> </a:t>
            </a:r>
            <a:r>
              <a:rPr lang="en-GB" sz="2150" dirty="0" err="1">
                <a:solidFill>
                  <a:srgbClr val="0366D5"/>
                </a:solidFill>
                <a:latin typeface="Arial"/>
                <a:cs typeface="Arial"/>
                <a:hlinkClick r:id="rId2"/>
              </a:rPr>
              <a:t>Provenzo</a:t>
            </a:r>
            <a:r>
              <a:rPr lang="en-GB" sz="2150" spc="40" dirty="0">
                <a:solidFill>
                  <a:srgbClr val="0366D5"/>
                </a:solidFill>
                <a:latin typeface="Arial"/>
                <a:cs typeface="Arial"/>
                <a:hlinkClick r:id="rId2"/>
              </a:rPr>
              <a:t> </a:t>
            </a:r>
            <a:r>
              <a:rPr lang="en-GB" sz="2150" dirty="0">
                <a:solidFill>
                  <a:srgbClr val="0366D5"/>
                </a:solidFill>
                <a:latin typeface="Arial"/>
                <a:cs typeface="Arial"/>
                <a:hlinkClick r:id="rId2"/>
              </a:rPr>
              <a:t>(1991)</a:t>
            </a:r>
            <a:r>
              <a:rPr lang="en-GB" sz="2150" spc="35" dirty="0">
                <a:solidFill>
                  <a:srgbClr val="0366D5"/>
                </a:solidFill>
                <a:latin typeface="Arial"/>
                <a:cs typeface="Arial"/>
              </a:rPr>
              <a:t> </a:t>
            </a:r>
            <a:r>
              <a:rPr lang="en-GB" sz="2150" dirty="0">
                <a:solidFill>
                  <a:srgbClr val="24292E"/>
                </a:solidFill>
                <a:latin typeface="Arial"/>
                <a:cs typeface="Arial"/>
              </a:rPr>
              <a:t>-</a:t>
            </a:r>
            <a:r>
              <a:rPr lang="en-GB" sz="2150" spc="40" dirty="0">
                <a:solidFill>
                  <a:srgbClr val="24292E"/>
                </a:solidFill>
                <a:latin typeface="Arial"/>
                <a:cs typeface="Arial"/>
              </a:rPr>
              <a:t> </a:t>
            </a:r>
            <a:r>
              <a:rPr lang="en-GB" sz="2150" i="1" dirty="0">
                <a:solidFill>
                  <a:srgbClr val="24292E"/>
                </a:solidFill>
                <a:latin typeface="Arial"/>
                <a:cs typeface="Arial"/>
              </a:rPr>
              <a:t>Video</a:t>
            </a:r>
            <a:r>
              <a:rPr lang="en-GB" sz="2150" i="1" spc="40" dirty="0">
                <a:solidFill>
                  <a:srgbClr val="24292E"/>
                </a:solidFill>
                <a:latin typeface="Arial"/>
                <a:cs typeface="Arial"/>
              </a:rPr>
              <a:t> </a:t>
            </a:r>
            <a:r>
              <a:rPr lang="en-GB" sz="2150" i="1" dirty="0">
                <a:solidFill>
                  <a:srgbClr val="24292E"/>
                </a:solidFill>
                <a:latin typeface="Arial"/>
                <a:cs typeface="Arial"/>
              </a:rPr>
              <a:t>Kids:</a:t>
            </a:r>
            <a:r>
              <a:rPr lang="en-GB" sz="2150" i="1" spc="40" dirty="0">
                <a:solidFill>
                  <a:srgbClr val="24292E"/>
                </a:solidFill>
                <a:latin typeface="Arial"/>
                <a:cs typeface="Arial"/>
              </a:rPr>
              <a:t> </a:t>
            </a:r>
            <a:r>
              <a:rPr lang="en-GB" sz="2150" i="1" dirty="0">
                <a:solidFill>
                  <a:srgbClr val="24292E"/>
                </a:solidFill>
                <a:latin typeface="Arial"/>
                <a:cs typeface="Arial"/>
              </a:rPr>
              <a:t>Making</a:t>
            </a:r>
            <a:r>
              <a:rPr lang="en-GB" sz="2150" i="1" spc="35" dirty="0">
                <a:solidFill>
                  <a:srgbClr val="24292E"/>
                </a:solidFill>
                <a:latin typeface="Arial"/>
                <a:cs typeface="Arial"/>
              </a:rPr>
              <a:t> </a:t>
            </a:r>
            <a:r>
              <a:rPr lang="en-GB" sz="2150" i="1" dirty="0">
                <a:solidFill>
                  <a:srgbClr val="24292E"/>
                </a:solidFill>
                <a:latin typeface="Arial"/>
                <a:cs typeface="Arial"/>
              </a:rPr>
              <a:t>Sense</a:t>
            </a:r>
            <a:r>
              <a:rPr lang="en-GB" sz="2150" i="1" spc="40" dirty="0">
                <a:solidFill>
                  <a:srgbClr val="24292E"/>
                </a:solidFill>
                <a:latin typeface="Arial"/>
                <a:cs typeface="Arial"/>
              </a:rPr>
              <a:t> </a:t>
            </a:r>
            <a:r>
              <a:rPr lang="en-GB" sz="2150" i="1" dirty="0">
                <a:solidFill>
                  <a:srgbClr val="24292E"/>
                </a:solidFill>
                <a:latin typeface="Arial"/>
                <a:cs typeface="Arial"/>
              </a:rPr>
              <a:t>of</a:t>
            </a:r>
            <a:r>
              <a:rPr lang="en-GB" sz="2150" i="1" spc="40" dirty="0">
                <a:solidFill>
                  <a:srgbClr val="24292E"/>
                </a:solidFill>
                <a:latin typeface="Arial"/>
                <a:cs typeface="Arial"/>
              </a:rPr>
              <a:t> </a:t>
            </a:r>
            <a:r>
              <a:rPr lang="en-GB" sz="2150" i="1" spc="-10" dirty="0">
                <a:solidFill>
                  <a:srgbClr val="24292E"/>
                </a:solidFill>
                <a:latin typeface="Arial"/>
                <a:cs typeface="Arial"/>
              </a:rPr>
              <a:t>Nintendo</a:t>
            </a:r>
            <a:endParaRPr lang="en-GB" sz="2150" dirty="0">
              <a:latin typeface="Arial"/>
              <a:cs typeface="Arial"/>
            </a:endParaRPr>
          </a:p>
          <a:p>
            <a:pPr marL="907415" indent="-342900">
              <a:lnSpc>
                <a:spcPct val="100000"/>
              </a:lnSpc>
              <a:spcBef>
                <a:spcPts val="645"/>
              </a:spcBef>
              <a:buFont typeface="Arial" panose="020B0604020202020204" pitchFamily="34" charset="0"/>
              <a:buChar char="•"/>
            </a:pPr>
            <a:r>
              <a:rPr lang="en-GB" sz="2150" dirty="0">
                <a:solidFill>
                  <a:srgbClr val="24292E"/>
                </a:solidFill>
                <a:latin typeface="Arial"/>
                <a:cs typeface="Arial"/>
              </a:rPr>
              <a:t>Focused</a:t>
            </a:r>
            <a:r>
              <a:rPr lang="en-GB" sz="2150" spc="80" dirty="0">
                <a:solidFill>
                  <a:srgbClr val="24292E"/>
                </a:solidFill>
                <a:latin typeface="Arial"/>
                <a:cs typeface="Arial"/>
              </a:rPr>
              <a:t> </a:t>
            </a:r>
            <a:r>
              <a:rPr lang="en-GB" sz="2150" spc="-25" dirty="0">
                <a:solidFill>
                  <a:srgbClr val="24292E"/>
                </a:solidFill>
                <a:latin typeface="Arial"/>
                <a:cs typeface="Arial"/>
              </a:rPr>
              <a:t>on:</a:t>
            </a:r>
            <a:endParaRPr lang="en-GB" sz="2150" dirty="0">
              <a:latin typeface="Arial"/>
              <a:cs typeface="Arial"/>
            </a:endParaRPr>
          </a:p>
          <a:p>
            <a:pPr marL="1459865" indent="-342900">
              <a:lnSpc>
                <a:spcPct val="100000"/>
              </a:lnSpc>
              <a:spcBef>
                <a:spcPts val="645"/>
              </a:spcBef>
              <a:buFont typeface="Arial" panose="020B0604020202020204" pitchFamily="34" charset="0"/>
              <a:buChar char="•"/>
            </a:pPr>
            <a:r>
              <a:rPr lang="en-GB" sz="2150" dirty="0">
                <a:solidFill>
                  <a:srgbClr val="24292E"/>
                </a:solidFill>
                <a:latin typeface="Arial"/>
                <a:cs typeface="Arial"/>
              </a:rPr>
              <a:t>Issues</a:t>
            </a:r>
            <a:r>
              <a:rPr lang="en-GB" sz="2150" spc="55" dirty="0">
                <a:solidFill>
                  <a:srgbClr val="24292E"/>
                </a:solidFill>
                <a:latin typeface="Arial"/>
                <a:cs typeface="Arial"/>
              </a:rPr>
              <a:t> </a:t>
            </a:r>
            <a:r>
              <a:rPr lang="en-GB" sz="2150" dirty="0">
                <a:solidFill>
                  <a:srgbClr val="24292E"/>
                </a:solidFill>
                <a:latin typeface="Arial"/>
                <a:cs typeface="Arial"/>
              </a:rPr>
              <a:t>of</a:t>
            </a:r>
            <a:r>
              <a:rPr lang="en-GB" sz="2150" spc="65" dirty="0">
                <a:solidFill>
                  <a:srgbClr val="24292E"/>
                </a:solidFill>
                <a:latin typeface="Arial"/>
                <a:cs typeface="Arial"/>
              </a:rPr>
              <a:t> </a:t>
            </a:r>
            <a:r>
              <a:rPr lang="en-GB" sz="2150" dirty="0">
                <a:solidFill>
                  <a:srgbClr val="24292E"/>
                </a:solidFill>
                <a:latin typeface="Arial"/>
                <a:cs typeface="Arial"/>
              </a:rPr>
              <a:t>simulated</a:t>
            </a:r>
            <a:r>
              <a:rPr lang="en-GB" sz="2150" spc="60" dirty="0">
                <a:solidFill>
                  <a:srgbClr val="24292E"/>
                </a:solidFill>
                <a:latin typeface="Arial"/>
                <a:cs typeface="Arial"/>
              </a:rPr>
              <a:t> </a:t>
            </a:r>
            <a:r>
              <a:rPr lang="en-GB" sz="2150" dirty="0">
                <a:solidFill>
                  <a:srgbClr val="24292E"/>
                </a:solidFill>
                <a:latin typeface="Arial"/>
                <a:cs typeface="Arial"/>
              </a:rPr>
              <a:t>violence</a:t>
            </a:r>
            <a:r>
              <a:rPr lang="en-GB" sz="2150" spc="65" dirty="0">
                <a:solidFill>
                  <a:srgbClr val="24292E"/>
                </a:solidFill>
                <a:latin typeface="Arial"/>
                <a:cs typeface="Arial"/>
              </a:rPr>
              <a:t> </a:t>
            </a:r>
            <a:r>
              <a:rPr lang="en-GB" sz="2150" dirty="0">
                <a:solidFill>
                  <a:srgbClr val="24292E"/>
                </a:solidFill>
                <a:latin typeface="Arial"/>
                <a:cs typeface="Arial"/>
              </a:rPr>
              <a:t>and</a:t>
            </a:r>
            <a:r>
              <a:rPr lang="en-GB" sz="2150" spc="65" dirty="0">
                <a:solidFill>
                  <a:srgbClr val="24292E"/>
                </a:solidFill>
                <a:latin typeface="Arial"/>
                <a:cs typeface="Arial"/>
              </a:rPr>
              <a:t> </a:t>
            </a:r>
            <a:r>
              <a:rPr lang="en-GB" sz="2150" dirty="0">
                <a:solidFill>
                  <a:srgbClr val="24292E"/>
                </a:solidFill>
                <a:latin typeface="Arial"/>
                <a:cs typeface="Arial"/>
              </a:rPr>
              <a:t>gender</a:t>
            </a:r>
            <a:r>
              <a:rPr lang="en-GB" sz="2150" spc="65" dirty="0">
                <a:solidFill>
                  <a:srgbClr val="24292E"/>
                </a:solidFill>
                <a:latin typeface="Arial"/>
                <a:cs typeface="Arial"/>
              </a:rPr>
              <a:t> </a:t>
            </a:r>
            <a:r>
              <a:rPr lang="en-GB" sz="2150" spc="-10" dirty="0">
                <a:solidFill>
                  <a:srgbClr val="24292E"/>
                </a:solidFill>
                <a:latin typeface="Arial"/>
                <a:cs typeface="Arial"/>
              </a:rPr>
              <a:t>representation</a:t>
            </a:r>
            <a:endParaRPr lang="en-GB" sz="2150" dirty="0">
              <a:latin typeface="Arial"/>
              <a:cs typeface="Arial"/>
            </a:endParaRPr>
          </a:p>
          <a:p>
            <a:pPr marL="1459865" marR="2676525" indent="-342900">
              <a:lnSpc>
                <a:spcPct val="145300"/>
              </a:lnSpc>
              <a:buFont typeface="Arial" panose="020B0604020202020204" pitchFamily="34" charset="0"/>
              <a:buChar char="•"/>
            </a:pPr>
            <a:r>
              <a:rPr lang="en-GB" sz="2150" dirty="0">
                <a:solidFill>
                  <a:srgbClr val="24292E"/>
                </a:solidFill>
                <a:latin typeface="Arial"/>
                <a:cs typeface="Arial"/>
              </a:rPr>
              <a:t>Nintendo</a:t>
            </a:r>
            <a:r>
              <a:rPr lang="en-GB" sz="2150" spc="50" dirty="0">
                <a:solidFill>
                  <a:srgbClr val="24292E"/>
                </a:solidFill>
                <a:latin typeface="Arial"/>
                <a:cs typeface="Arial"/>
              </a:rPr>
              <a:t> </a:t>
            </a:r>
            <a:r>
              <a:rPr lang="en-GB" sz="2150" dirty="0">
                <a:solidFill>
                  <a:srgbClr val="24292E"/>
                </a:solidFill>
                <a:latin typeface="Arial"/>
                <a:cs typeface="Arial"/>
              </a:rPr>
              <a:t>-</a:t>
            </a:r>
            <a:r>
              <a:rPr lang="en-GB" sz="2150" spc="55" dirty="0">
                <a:solidFill>
                  <a:srgbClr val="24292E"/>
                </a:solidFill>
                <a:latin typeface="Arial"/>
                <a:cs typeface="Arial"/>
              </a:rPr>
              <a:t> </a:t>
            </a:r>
            <a:r>
              <a:rPr lang="en-GB" sz="2150" dirty="0">
                <a:solidFill>
                  <a:srgbClr val="24292E"/>
                </a:solidFill>
                <a:latin typeface="Arial"/>
                <a:cs typeface="Arial"/>
              </a:rPr>
              <a:t>market</a:t>
            </a:r>
            <a:r>
              <a:rPr lang="en-GB" sz="2150" spc="50" dirty="0">
                <a:solidFill>
                  <a:srgbClr val="24292E"/>
                </a:solidFill>
                <a:latin typeface="Arial"/>
                <a:cs typeface="Arial"/>
              </a:rPr>
              <a:t> </a:t>
            </a:r>
            <a:r>
              <a:rPr lang="en-GB" sz="2150" dirty="0">
                <a:solidFill>
                  <a:srgbClr val="24292E"/>
                </a:solidFill>
                <a:latin typeface="Arial"/>
                <a:cs typeface="Arial"/>
              </a:rPr>
              <a:t>dominant</a:t>
            </a:r>
            <a:r>
              <a:rPr lang="en-GB" sz="2150" spc="55" dirty="0">
                <a:solidFill>
                  <a:srgbClr val="24292E"/>
                </a:solidFill>
                <a:latin typeface="Arial"/>
                <a:cs typeface="Arial"/>
              </a:rPr>
              <a:t> </a:t>
            </a:r>
            <a:r>
              <a:rPr lang="en-GB" sz="2150" dirty="0">
                <a:solidFill>
                  <a:srgbClr val="24292E"/>
                </a:solidFill>
                <a:latin typeface="Arial"/>
                <a:cs typeface="Arial"/>
              </a:rPr>
              <a:t>(80s</a:t>
            </a:r>
            <a:r>
              <a:rPr lang="en-GB" sz="2150" spc="50" dirty="0">
                <a:solidFill>
                  <a:srgbClr val="24292E"/>
                </a:solidFill>
                <a:latin typeface="Arial"/>
                <a:cs typeface="Arial"/>
              </a:rPr>
              <a:t> </a:t>
            </a:r>
            <a:r>
              <a:rPr lang="en-GB" sz="2150" dirty="0">
                <a:solidFill>
                  <a:srgbClr val="24292E"/>
                </a:solidFill>
                <a:latin typeface="Arial"/>
                <a:cs typeface="Arial"/>
              </a:rPr>
              <a:t>-</a:t>
            </a:r>
            <a:r>
              <a:rPr lang="en-GB" sz="2150" spc="55" dirty="0">
                <a:solidFill>
                  <a:srgbClr val="24292E"/>
                </a:solidFill>
                <a:latin typeface="Arial"/>
                <a:cs typeface="Arial"/>
              </a:rPr>
              <a:t> </a:t>
            </a:r>
            <a:r>
              <a:rPr lang="en-GB" sz="2150" dirty="0">
                <a:solidFill>
                  <a:srgbClr val="24292E"/>
                </a:solidFill>
                <a:latin typeface="Arial"/>
                <a:cs typeface="Arial"/>
              </a:rPr>
              <a:t>90s</a:t>
            </a:r>
            <a:r>
              <a:rPr lang="en-GB" sz="2150" spc="50" dirty="0">
                <a:solidFill>
                  <a:srgbClr val="24292E"/>
                </a:solidFill>
                <a:latin typeface="Arial"/>
                <a:cs typeface="Arial"/>
              </a:rPr>
              <a:t> </a:t>
            </a:r>
            <a:r>
              <a:rPr lang="en-GB" sz="2150" spc="-10" dirty="0">
                <a:solidFill>
                  <a:srgbClr val="24292E"/>
                </a:solidFill>
                <a:latin typeface="Arial"/>
                <a:cs typeface="Arial"/>
              </a:rPr>
              <a:t>America).</a:t>
            </a:r>
          </a:p>
          <a:p>
            <a:pPr marL="1459865" marR="2676525" indent="-342900">
              <a:lnSpc>
                <a:spcPct val="145300"/>
              </a:lnSpc>
              <a:buFont typeface="Arial" panose="020B0604020202020204" pitchFamily="34" charset="0"/>
              <a:buChar char="•"/>
            </a:pPr>
            <a:r>
              <a:rPr lang="en-GB" sz="2150" dirty="0">
                <a:solidFill>
                  <a:srgbClr val="24292E"/>
                </a:solidFill>
                <a:latin typeface="Arial"/>
                <a:cs typeface="Arial"/>
              </a:rPr>
              <a:t>Children</a:t>
            </a:r>
            <a:r>
              <a:rPr lang="en-GB" sz="2150" spc="55" dirty="0">
                <a:solidFill>
                  <a:srgbClr val="24292E"/>
                </a:solidFill>
                <a:latin typeface="Arial"/>
                <a:cs typeface="Arial"/>
              </a:rPr>
              <a:t> </a:t>
            </a:r>
            <a:r>
              <a:rPr lang="en-GB" sz="2150" dirty="0">
                <a:solidFill>
                  <a:srgbClr val="24292E"/>
                </a:solidFill>
                <a:latin typeface="Arial"/>
                <a:cs typeface="Arial"/>
              </a:rPr>
              <a:t>as</a:t>
            </a:r>
            <a:r>
              <a:rPr lang="en-GB" sz="2150" spc="65" dirty="0">
                <a:solidFill>
                  <a:srgbClr val="24292E"/>
                </a:solidFill>
                <a:latin typeface="Arial"/>
                <a:cs typeface="Arial"/>
              </a:rPr>
              <a:t> </a:t>
            </a:r>
            <a:r>
              <a:rPr lang="en-GB" sz="2150" dirty="0">
                <a:solidFill>
                  <a:srgbClr val="24292E"/>
                </a:solidFill>
                <a:latin typeface="Arial"/>
                <a:cs typeface="Arial"/>
              </a:rPr>
              <a:t>players</a:t>
            </a:r>
            <a:r>
              <a:rPr lang="en-GB" sz="2150" spc="65" dirty="0">
                <a:solidFill>
                  <a:srgbClr val="24292E"/>
                </a:solidFill>
                <a:latin typeface="Arial"/>
                <a:cs typeface="Arial"/>
              </a:rPr>
              <a:t> </a:t>
            </a:r>
            <a:r>
              <a:rPr lang="en-GB" sz="2150" dirty="0">
                <a:solidFill>
                  <a:srgbClr val="24292E"/>
                </a:solidFill>
                <a:latin typeface="Arial"/>
                <a:cs typeface="Arial"/>
              </a:rPr>
              <a:t>(developing</a:t>
            </a:r>
            <a:r>
              <a:rPr lang="en-GB" sz="2150" spc="65" dirty="0">
                <a:solidFill>
                  <a:srgbClr val="24292E"/>
                </a:solidFill>
                <a:latin typeface="Arial"/>
                <a:cs typeface="Arial"/>
              </a:rPr>
              <a:t> </a:t>
            </a:r>
            <a:r>
              <a:rPr lang="en-GB" sz="2150" dirty="0">
                <a:solidFill>
                  <a:srgbClr val="24292E"/>
                </a:solidFill>
                <a:latin typeface="Arial"/>
                <a:cs typeface="Arial"/>
              </a:rPr>
              <a:t>as</a:t>
            </a:r>
            <a:r>
              <a:rPr lang="en-GB" sz="2150" spc="65" dirty="0">
                <a:solidFill>
                  <a:srgbClr val="24292E"/>
                </a:solidFill>
                <a:latin typeface="Arial"/>
                <a:cs typeface="Arial"/>
              </a:rPr>
              <a:t> </a:t>
            </a:r>
            <a:r>
              <a:rPr lang="en-GB" sz="2150" dirty="0">
                <a:solidFill>
                  <a:srgbClr val="24292E"/>
                </a:solidFill>
                <a:latin typeface="Arial"/>
                <a:cs typeface="Arial"/>
              </a:rPr>
              <a:t>moral</a:t>
            </a:r>
            <a:r>
              <a:rPr lang="en-GB" sz="2150" spc="65" dirty="0">
                <a:solidFill>
                  <a:srgbClr val="24292E"/>
                </a:solidFill>
                <a:latin typeface="Arial"/>
                <a:cs typeface="Arial"/>
              </a:rPr>
              <a:t> </a:t>
            </a:r>
            <a:r>
              <a:rPr lang="en-GB" sz="2150" spc="-10" dirty="0">
                <a:solidFill>
                  <a:srgbClr val="24292E"/>
                </a:solidFill>
                <a:latin typeface="Arial"/>
                <a:cs typeface="Arial"/>
              </a:rPr>
              <a:t>beings).</a:t>
            </a:r>
            <a:endParaRPr lang="en-GB" sz="2150" dirty="0">
              <a:latin typeface="Arial"/>
              <a:cs typeface="Arial"/>
            </a:endParaRPr>
          </a:p>
          <a:p>
            <a:pPr marL="907415" marR="5080" indent="-342900">
              <a:lnSpc>
                <a:spcPct val="125000"/>
              </a:lnSpc>
              <a:spcBef>
                <a:spcPts val="525"/>
              </a:spcBef>
              <a:buFont typeface="Arial" panose="020B0604020202020204" pitchFamily="34" charset="0"/>
              <a:buChar char="•"/>
            </a:pPr>
            <a:r>
              <a:rPr lang="en-GB" sz="2150" dirty="0">
                <a:solidFill>
                  <a:srgbClr val="24292E"/>
                </a:solidFill>
                <a:latin typeface="Arial"/>
                <a:cs typeface="Arial"/>
              </a:rPr>
              <a:t>Considers</a:t>
            </a:r>
            <a:r>
              <a:rPr lang="en-GB" sz="2150" spc="45" dirty="0">
                <a:solidFill>
                  <a:srgbClr val="24292E"/>
                </a:solidFill>
                <a:latin typeface="Arial"/>
                <a:cs typeface="Arial"/>
              </a:rPr>
              <a:t> </a:t>
            </a:r>
            <a:r>
              <a:rPr lang="en-GB" sz="2150" dirty="0">
                <a:solidFill>
                  <a:srgbClr val="24292E"/>
                </a:solidFill>
                <a:latin typeface="Arial"/>
                <a:cs typeface="Arial"/>
              </a:rPr>
              <a:t>players</a:t>
            </a:r>
            <a:r>
              <a:rPr lang="en-GB" sz="2150" spc="55" dirty="0">
                <a:solidFill>
                  <a:srgbClr val="24292E"/>
                </a:solidFill>
                <a:latin typeface="Arial"/>
                <a:cs typeface="Arial"/>
              </a:rPr>
              <a:t> </a:t>
            </a:r>
            <a:r>
              <a:rPr lang="en-GB" sz="2150" dirty="0">
                <a:solidFill>
                  <a:srgbClr val="24292E"/>
                </a:solidFill>
                <a:latin typeface="Arial"/>
                <a:cs typeface="Arial"/>
              </a:rPr>
              <a:t>slaves</a:t>
            </a:r>
            <a:r>
              <a:rPr lang="en-GB" sz="2150" spc="55" dirty="0">
                <a:solidFill>
                  <a:srgbClr val="24292E"/>
                </a:solidFill>
                <a:latin typeface="Arial"/>
                <a:cs typeface="Arial"/>
              </a:rPr>
              <a:t> </a:t>
            </a:r>
            <a:r>
              <a:rPr lang="en-GB" sz="2150" dirty="0">
                <a:solidFill>
                  <a:srgbClr val="24292E"/>
                </a:solidFill>
                <a:latin typeface="Arial"/>
                <a:cs typeface="Arial"/>
              </a:rPr>
              <a:t>to</a:t>
            </a:r>
            <a:r>
              <a:rPr lang="en-GB" sz="2150" spc="55" dirty="0">
                <a:solidFill>
                  <a:srgbClr val="24292E"/>
                </a:solidFill>
                <a:latin typeface="Arial"/>
                <a:cs typeface="Arial"/>
              </a:rPr>
              <a:t> </a:t>
            </a:r>
            <a:r>
              <a:rPr lang="en-GB" sz="2150" dirty="0">
                <a:solidFill>
                  <a:srgbClr val="24292E"/>
                </a:solidFill>
                <a:latin typeface="Arial"/>
                <a:cs typeface="Arial"/>
              </a:rPr>
              <a:t>the</a:t>
            </a:r>
            <a:r>
              <a:rPr lang="en-GB" sz="2150" spc="55" dirty="0">
                <a:solidFill>
                  <a:srgbClr val="24292E"/>
                </a:solidFill>
                <a:latin typeface="Arial"/>
                <a:cs typeface="Arial"/>
              </a:rPr>
              <a:t> </a:t>
            </a:r>
            <a:r>
              <a:rPr lang="en-GB" sz="2150" dirty="0">
                <a:solidFill>
                  <a:srgbClr val="24292E"/>
                </a:solidFill>
                <a:latin typeface="Arial"/>
                <a:cs typeface="Arial"/>
              </a:rPr>
              <a:t>rules</a:t>
            </a:r>
            <a:r>
              <a:rPr lang="en-GB" sz="2150" spc="55" dirty="0">
                <a:solidFill>
                  <a:srgbClr val="24292E"/>
                </a:solidFill>
                <a:latin typeface="Arial"/>
                <a:cs typeface="Arial"/>
              </a:rPr>
              <a:t> </a:t>
            </a:r>
            <a:r>
              <a:rPr lang="en-GB" sz="2150" dirty="0">
                <a:solidFill>
                  <a:srgbClr val="24292E"/>
                </a:solidFill>
                <a:latin typeface="Arial"/>
                <a:cs typeface="Arial"/>
              </a:rPr>
              <a:t>imposed</a:t>
            </a:r>
            <a:r>
              <a:rPr lang="en-GB" sz="2150" spc="55" dirty="0">
                <a:solidFill>
                  <a:srgbClr val="24292E"/>
                </a:solidFill>
                <a:latin typeface="Arial"/>
                <a:cs typeface="Arial"/>
              </a:rPr>
              <a:t> </a:t>
            </a:r>
            <a:r>
              <a:rPr lang="en-GB" sz="2150" dirty="0">
                <a:solidFill>
                  <a:srgbClr val="24292E"/>
                </a:solidFill>
                <a:latin typeface="Arial"/>
                <a:cs typeface="Arial"/>
              </a:rPr>
              <a:t>by</a:t>
            </a:r>
            <a:r>
              <a:rPr lang="en-GB" sz="2150" spc="55" dirty="0">
                <a:solidFill>
                  <a:srgbClr val="24292E"/>
                </a:solidFill>
                <a:latin typeface="Arial"/>
                <a:cs typeface="Arial"/>
              </a:rPr>
              <a:t> </a:t>
            </a:r>
            <a:r>
              <a:rPr lang="en-GB" sz="2150" dirty="0">
                <a:solidFill>
                  <a:srgbClr val="24292E"/>
                </a:solidFill>
                <a:latin typeface="Arial"/>
                <a:cs typeface="Arial"/>
              </a:rPr>
              <a:t>the</a:t>
            </a:r>
            <a:r>
              <a:rPr lang="en-GB" sz="2150" spc="55" dirty="0">
                <a:solidFill>
                  <a:srgbClr val="24292E"/>
                </a:solidFill>
                <a:latin typeface="Arial"/>
                <a:cs typeface="Arial"/>
              </a:rPr>
              <a:t> </a:t>
            </a:r>
            <a:r>
              <a:rPr lang="en-GB" sz="2150" dirty="0">
                <a:solidFill>
                  <a:srgbClr val="24292E"/>
                </a:solidFill>
                <a:latin typeface="Arial"/>
                <a:cs typeface="Arial"/>
              </a:rPr>
              <a:t>game</a:t>
            </a:r>
            <a:r>
              <a:rPr lang="en-GB" sz="2150" spc="55" dirty="0">
                <a:solidFill>
                  <a:srgbClr val="24292E"/>
                </a:solidFill>
                <a:latin typeface="Arial"/>
                <a:cs typeface="Arial"/>
              </a:rPr>
              <a:t> </a:t>
            </a:r>
            <a:r>
              <a:rPr lang="en-GB" sz="2150" dirty="0">
                <a:solidFill>
                  <a:srgbClr val="24292E"/>
                </a:solidFill>
                <a:latin typeface="Arial"/>
                <a:cs typeface="Arial"/>
              </a:rPr>
              <a:t>(devoid</a:t>
            </a:r>
            <a:r>
              <a:rPr lang="en-GB" sz="2150" spc="55" dirty="0">
                <a:solidFill>
                  <a:srgbClr val="24292E"/>
                </a:solidFill>
                <a:latin typeface="Arial"/>
                <a:cs typeface="Arial"/>
              </a:rPr>
              <a:t> </a:t>
            </a:r>
            <a:r>
              <a:rPr lang="en-GB" sz="2150" dirty="0">
                <a:solidFill>
                  <a:srgbClr val="24292E"/>
                </a:solidFill>
                <a:latin typeface="Arial"/>
                <a:cs typeface="Arial"/>
              </a:rPr>
              <a:t>of</a:t>
            </a:r>
            <a:r>
              <a:rPr lang="en-GB" sz="2150" spc="55" dirty="0">
                <a:solidFill>
                  <a:srgbClr val="24292E"/>
                </a:solidFill>
                <a:latin typeface="Arial"/>
                <a:cs typeface="Arial"/>
              </a:rPr>
              <a:t> </a:t>
            </a:r>
            <a:r>
              <a:rPr lang="en-GB" sz="2150" spc="-10" dirty="0">
                <a:solidFill>
                  <a:srgbClr val="24292E"/>
                </a:solidFill>
                <a:latin typeface="Arial"/>
                <a:cs typeface="Arial"/>
              </a:rPr>
              <a:t>moral choice).</a:t>
            </a:r>
            <a:endParaRPr lang="en-GB" sz="2150" dirty="0">
              <a:latin typeface="Arial"/>
              <a:cs typeface="Arial"/>
            </a:endParaRPr>
          </a:p>
        </p:txBody>
      </p:sp>
    </p:spTree>
    <p:extLst>
      <p:ext uri="{BB962C8B-B14F-4D97-AF65-F5344CB8AC3E}">
        <p14:creationId xmlns:p14="http://schemas.microsoft.com/office/powerpoint/2010/main" val="3331812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2FBC153-443A-C825-7808-26F5CC309437}"/>
              </a:ext>
            </a:extLst>
          </p:cNvPr>
          <p:cNvSpPr txBox="1">
            <a:spLocks/>
          </p:cNvSpPr>
          <p:nvPr/>
        </p:nvSpPr>
        <p:spPr>
          <a:xfrm>
            <a:off x="735011" y="450215"/>
            <a:ext cx="6787805" cy="693780"/>
          </a:xfrm>
          <a:prstGeom prst="rect">
            <a:avLst/>
          </a:prstGeom>
        </p:spPr>
        <p:txBody>
          <a:bodyPr vert="horz" wrap="square" lIns="0" tIns="1651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dirty="0"/>
              <a:t>Video</a:t>
            </a:r>
            <a:r>
              <a:rPr lang="en-GB" spc="-40" dirty="0"/>
              <a:t> </a:t>
            </a:r>
            <a:r>
              <a:rPr lang="en-GB" dirty="0"/>
              <a:t>Games</a:t>
            </a:r>
            <a:r>
              <a:rPr lang="en-GB" spc="-30" dirty="0"/>
              <a:t> </a:t>
            </a:r>
            <a:r>
              <a:rPr lang="en-GB" dirty="0"/>
              <a:t>as</a:t>
            </a:r>
            <a:r>
              <a:rPr lang="en-GB" spc="-30" dirty="0"/>
              <a:t> </a:t>
            </a:r>
            <a:r>
              <a:rPr lang="en-GB" spc="-10" dirty="0"/>
              <a:t>Objects</a:t>
            </a:r>
          </a:p>
        </p:txBody>
      </p:sp>
      <p:sp>
        <p:nvSpPr>
          <p:cNvPr id="3" name="object 12">
            <a:extLst>
              <a:ext uri="{FF2B5EF4-FFF2-40B4-BE49-F238E27FC236}">
                <a16:creationId xmlns:a16="http://schemas.microsoft.com/office/drawing/2014/main" id="{72FEA00D-ED5B-13C0-53B3-E2BC2E226F25}"/>
              </a:ext>
            </a:extLst>
          </p:cNvPr>
          <p:cNvSpPr txBox="1"/>
          <p:nvPr/>
        </p:nvSpPr>
        <p:spPr>
          <a:xfrm>
            <a:off x="735012" y="1320800"/>
            <a:ext cx="11297962" cy="5283113"/>
          </a:xfrm>
          <a:prstGeom prst="rect">
            <a:avLst/>
          </a:prstGeom>
        </p:spPr>
        <p:txBody>
          <a:bodyPr vert="horz" wrap="square" lIns="0" tIns="15875" rIns="0" bIns="0" rtlCol="0">
            <a:spAutoFit/>
          </a:bodyPr>
          <a:lstStyle/>
          <a:p>
            <a:pPr marL="907415" indent="-342900">
              <a:lnSpc>
                <a:spcPct val="100000"/>
              </a:lnSpc>
              <a:spcBef>
                <a:spcPts val="125"/>
              </a:spcBef>
              <a:buFont typeface="Arial" panose="020B0604020202020204" pitchFamily="34" charset="0"/>
              <a:buChar char="•"/>
            </a:pPr>
            <a:r>
              <a:rPr sz="2150" dirty="0">
                <a:solidFill>
                  <a:srgbClr val="24292E"/>
                </a:solidFill>
                <a:latin typeface="Arial"/>
                <a:cs typeface="Arial"/>
              </a:rPr>
              <a:t>Negative</a:t>
            </a:r>
            <a:r>
              <a:rPr sz="2150" spc="40" dirty="0">
                <a:solidFill>
                  <a:srgbClr val="24292E"/>
                </a:solidFill>
                <a:latin typeface="Arial"/>
                <a:cs typeface="Arial"/>
              </a:rPr>
              <a:t> </a:t>
            </a:r>
            <a:r>
              <a:rPr sz="2150" dirty="0">
                <a:solidFill>
                  <a:srgbClr val="24292E"/>
                </a:solidFill>
                <a:latin typeface="Arial"/>
                <a:cs typeface="Arial"/>
              </a:rPr>
              <a:t>effects</a:t>
            </a:r>
            <a:r>
              <a:rPr sz="2150" spc="55" dirty="0">
                <a:solidFill>
                  <a:srgbClr val="24292E"/>
                </a:solidFill>
                <a:latin typeface="Arial"/>
                <a:cs typeface="Arial"/>
              </a:rPr>
              <a:t> </a:t>
            </a:r>
            <a:r>
              <a:rPr sz="2150" dirty="0">
                <a:solidFill>
                  <a:srgbClr val="24292E"/>
                </a:solidFill>
                <a:latin typeface="Arial"/>
                <a:cs typeface="Arial"/>
              </a:rPr>
              <a:t>of</a:t>
            </a:r>
            <a:r>
              <a:rPr sz="2150" spc="50" dirty="0">
                <a:solidFill>
                  <a:srgbClr val="24292E"/>
                </a:solidFill>
                <a:latin typeface="Arial"/>
                <a:cs typeface="Arial"/>
              </a:rPr>
              <a:t> </a:t>
            </a:r>
            <a:r>
              <a:rPr sz="2150" dirty="0">
                <a:solidFill>
                  <a:srgbClr val="24292E"/>
                </a:solidFill>
                <a:latin typeface="Arial"/>
                <a:cs typeface="Arial"/>
              </a:rPr>
              <a:t>video</a:t>
            </a:r>
            <a:r>
              <a:rPr sz="2150" spc="50" dirty="0">
                <a:solidFill>
                  <a:srgbClr val="24292E"/>
                </a:solidFill>
                <a:latin typeface="Arial"/>
                <a:cs typeface="Arial"/>
              </a:rPr>
              <a:t> </a:t>
            </a:r>
            <a:r>
              <a:rPr sz="2150" dirty="0">
                <a:solidFill>
                  <a:srgbClr val="24292E"/>
                </a:solidFill>
                <a:latin typeface="Arial"/>
                <a:cs typeface="Arial"/>
              </a:rPr>
              <a:t>games</a:t>
            </a:r>
            <a:r>
              <a:rPr sz="2150" spc="55" dirty="0">
                <a:solidFill>
                  <a:srgbClr val="24292E"/>
                </a:solidFill>
                <a:latin typeface="Arial"/>
                <a:cs typeface="Arial"/>
              </a:rPr>
              <a:t> </a:t>
            </a:r>
            <a:r>
              <a:rPr sz="2150" dirty="0">
                <a:solidFill>
                  <a:srgbClr val="24292E"/>
                </a:solidFill>
                <a:latin typeface="Arial"/>
                <a:cs typeface="Arial"/>
              </a:rPr>
              <a:t>well</a:t>
            </a:r>
            <a:r>
              <a:rPr sz="2150" spc="50" dirty="0">
                <a:solidFill>
                  <a:srgbClr val="24292E"/>
                </a:solidFill>
                <a:latin typeface="Arial"/>
                <a:cs typeface="Arial"/>
              </a:rPr>
              <a:t> </a:t>
            </a:r>
            <a:r>
              <a:rPr sz="2150" spc="-10" dirty="0">
                <a:solidFill>
                  <a:srgbClr val="24292E"/>
                </a:solidFill>
                <a:latin typeface="Arial"/>
                <a:cs typeface="Arial"/>
              </a:rPr>
              <a:t>documented</a:t>
            </a:r>
            <a:endParaRPr sz="2150" dirty="0">
              <a:latin typeface="Arial"/>
              <a:cs typeface="Arial"/>
            </a:endParaRPr>
          </a:p>
          <a:p>
            <a:pPr>
              <a:lnSpc>
                <a:spcPct val="100000"/>
              </a:lnSpc>
              <a:spcBef>
                <a:spcPts val="35"/>
              </a:spcBef>
            </a:pPr>
            <a:endParaRPr sz="2900" dirty="0">
              <a:latin typeface="Arial"/>
              <a:cs typeface="Arial"/>
            </a:endParaRPr>
          </a:p>
          <a:p>
            <a:pPr marL="12700">
              <a:lnSpc>
                <a:spcPct val="100000"/>
              </a:lnSpc>
            </a:pPr>
            <a:r>
              <a:rPr sz="2800" b="1" spc="-10" dirty="0">
                <a:solidFill>
                  <a:srgbClr val="24292E"/>
                </a:solidFill>
                <a:latin typeface="Arial"/>
                <a:cs typeface="Arial"/>
              </a:rPr>
              <a:t>Addiction</a:t>
            </a:r>
            <a:endParaRPr sz="2800" dirty="0">
              <a:latin typeface="Arial"/>
              <a:cs typeface="Arial"/>
            </a:endParaRPr>
          </a:p>
          <a:p>
            <a:pPr marL="1116965" marR="5080" indent="-552450">
              <a:lnSpc>
                <a:spcPct val="125000"/>
              </a:lnSpc>
              <a:spcBef>
                <a:spcPts val="1895"/>
              </a:spcBef>
              <a:buFont typeface="Arial" panose="020B0604020202020204" pitchFamily="34" charset="0"/>
              <a:buChar char="•"/>
            </a:pPr>
            <a:r>
              <a:rPr sz="2150" dirty="0">
                <a:solidFill>
                  <a:srgbClr val="0366D5"/>
                </a:solidFill>
                <a:latin typeface="Arial"/>
                <a:cs typeface="Arial"/>
                <a:hlinkClick r:id="rId2"/>
              </a:rPr>
              <a:t>Fisher</a:t>
            </a:r>
            <a:r>
              <a:rPr sz="2150" spc="40" dirty="0">
                <a:solidFill>
                  <a:srgbClr val="0366D5"/>
                </a:solidFill>
                <a:latin typeface="Arial"/>
                <a:cs typeface="Arial"/>
                <a:hlinkClick r:id="rId2"/>
              </a:rPr>
              <a:t> </a:t>
            </a:r>
            <a:r>
              <a:rPr sz="2150" dirty="0">
                <a:solidFill>
                  <a:srgbClr val="0366D5"/>
                </a:solidFill>
                <a:latin typeface="Arial"/>
                <a:cs typeface="Arial"/>
                <a:hlinkClick r:id="rId2"/>
              </a:rPr>
              <a:t>(1994)</a:t>
            </a:r>
            <a:r>
              <a:rPr sz="2150" spc="55" dirty="0">
                <a:solidFill>
                  <a:srgbClr val="0366D5"/>
                </a:solidFill>
                <a:latin typeface="Arial"/>
                <a:cs typeface="Arial"/>
              </a:rPr>
              <a:t> </a:t>
            </a:r>
            <a:r>
              <a:rPr sz="2150" dirty="0">
                <a:solidFill>
                  <a:srgbClr val="24292E"/>
                </a:solidFill>
                <a:latin typeface="Arial"/>
                <a:cs typeface="Arial"/>
              </a:rPr>
              <a:t>-</a:t>
            </a:r>
            <a:r>
              <a:rPr sz="2150" spc="50" dirty="0">
                <a:solidFill>
                  <a:srgbClr val="24292E"/>
                </a:solidFill>
                <a:latin typeface="Arial"/>
                <a:cs typeface="Arial"/>
              </a:rPr>
              <a:t> </a:t>
            </a:r>
            <a:r>
              <a:rPr sz="2150" dirty="0">
                <a:solidFill>
                  <a:srgbClr val="24292E"/>
                </a:solidFill>
                <a:latin typeface="Arial"/>
                <a:cs typeface="Arial"/>
              </a:rPr>
              <a:t>Focus</a:t>
            </a:r>
            <a:r>
              <a:rPr sz="2150" spc="55" dirty="0">
                <a:solidFill>
                  <a:srgbClr val="24292E"/>
                </a:solidFill>
                <a:latin typeface="Arial"/>
                <a:cs typeface="Arial"/>
              </a:rPr>
              <a:t> </a:t>
            </a:r>
            <a:r>
              <a:rPr sz="2150" dirty="0">
                <a:solidFill>
                  <a:srgbClr val="24292E"/>
                </a:solidFill>
                <a:latin typeface="Arial"/>
                <a:cs typeface="Arial"/>
              </a:rPr>
              <a:t>more</a:t>
            </a:r>
            <a:r>
              <a:rPr sz="2150" spc="50" dirty="0">
                <a:solidFill>
                  <a:srgbClr val="24292E"/>
                </a:solidFill>
                <a:latin typeface="Arial"/>
                <a:cs typeface="Arial"/>
              </a:rPr>
              <a:t> </a:t>
            </a:r>
            <a:r>
              <a:rPr sz="2150" dirty="0">
                <a:solidFill>
                  <a:srgbClr val="24292E"/>
                </a:solidFill>
                <a:latin typeface="Arial"/>
                <a:cs typeface="Arial"/>
              </a:rPr>
              <a:t>on</a:t>
            </a:r>
            <a:r>
              <a:rPr sz="2150" spc="50" dirty="0">
                <a:solidFill>
                  <a:srgbClr val="24292E"/>
                </a:solidFill>
                <a:latin typeface="Arial"/>
                <a:cs typeface="Arial"/>
              </a:rPr>
              <a:t> </a:t>
            </a:r>
            <a:r>
              <a:rPr sz="2150" dirty="0">
                <a:solidFill>
                  <a:srgbClr val="24292E"/>
                </a:solidFill>
                <a:latin typeface="Arial"/>
                <a:cs typeface="Arial"/>
              </a:rPr>
              <a:t>Arcade</a:t>
            </a:r>
            <a:r>
              <a:rPr sz="2150" spc="55" dirty="0">
                <a:solidFill>
                  <a:srgbClr val="24292E"/>
                </a:solidFill>
                <a:latin typeface="Arial"/>
                <a:cs typeface="Arial"/>
              </a:rPr>
              <a:t> </a:t>
            </a:r>
            <a:r>
              <a:rPr sz="2150" spc="-10" dirty="0">
                <a:solidFill>
                  <a:srgbClr val="24292E"/>
                </a:solidFill>
                <a:latin typeface="Arial"/>
                <a:cs typeface="Arial"/>
              </a:rPr>
              <a:t>machine</a:t>
            </a:r>
            <a:r>
              <a:rPr lang="en-GB" sz="2150" spc="-10" dirty="0">
                <a:solidFill>
                  <a:srgbClr val="24292E"/>
                </a:solidFill>
                <a:latin typeface="Arial"/>
                <a:cs typeface="Arial"/>
              </a:rPr>
              <a:t>s</a:t>
            </a:r>
          </a:p>
          <a:p>
            <a:pPr marL="1116965" marR="5080" indent="-552450">
              <a:lnSpc>
                <a:spcPct val="125000"/>
              </a:lnSpc>
              <a:spcBef>
                <a:spcPts val="1895"/>
              </a:spcBef>
              <a:buFont typeface="Arial" panose="020B0604020202020204" pitchFamily="34" charset="0"/>
              <a:buChar char="•"/>
            </a:pPr>
            <a:r>
              <a:rPr sz="2150" dirty="0">
                <a:solidFill>
                  <a:srgbClr val="24292E"/>
                </a:solidFill>
                <a:latin typeface="Arial"/>
                <a:cs typeface="Arial"/>
              </a:rPr>
              <a:t>Highlights</a:t>
            </a:r>
            <a:r>
              <a:rPr sz="2150" spc="90" dirty="0">
                <a:solidFill>
                  <a:srgbClr val="24292E"/>
                </a:solidFill>
                <a:latin typeface="Arial"/>
                <a:cs typeface="Arial"/>
              </a:rPr>
              <a:t> </a:t>
            </a:r>
            <a:r>
              <a:rPr sz="2150" dirty="0">
                <a:solidFill>
                  <a:srgbClr val="24292E"/>
                </a:solidFill>
                <a:latin typeface="Arial"/>
                <a:cs typeface="Arial"/>
              </a:rPr>
              <a:t>studies</a:t>
            </a:r>
            <a:r>
              <a:rPr sz="2150" spc="100" dirty="0">
                <a:solidFill>
                  <a:srgbClr val="24292E"/>
                </a:solidFill>
                <a:latin typeface="Arial"/>
                <a:cs typeface="Arial"/>
              </a:rPr>
              <a:t> </a:t>
            </a:r>
            <a:r>
              <a:rPr sz="2150" dirty="0">
                <a:solidFill>
                  <a:srgbClr val="24292E"/>
                </a:solidFill>
                <a:latin typeface="Arial"/>
                <a:cs typeface="Arial"/>
              </a:rPr>
              <a:t>demonstrating</a:t>
            </a:r>
            <a:r>
              <a:rPr sz="2150" spc="105" dirty="0">
                <a:solidFill>
                  <a:srgbClr val="24292E"/>
                </a:solidFill>
                <a:latin typeface="Arial"/>
                <a:cs typeface="Arial"/>
              </a:rPr>
              <a:t> </a:t>
            </a:r>
            <a:r>
              <a:rPr sz="2150" dirty="0">
                <a:solidFill>
                  <a:srgbClr val="24292E"/>
                </a:solidFill>
                <a:latin typeface="Arial"/>
                <a:cs typeface="Arial"/>
              </a:rPr>
              <a:t>addictive</a:t>
            </a:r>
            <a:r>
              <a:rPr sz="2150" spc="100" dirty="0">
                <a:solidFill>
                  <a:srgbClr val="24292E"/>
                </a:solidFill>
                <a:latin typeface="Arial"/>
                <a:cs typeface="Arial"/>
              </a:rPr>
              <a:t> </a:t>
            </a:r>
            <a:r>
              <a:rPr sz="2150" spc="-10" dirty="0">
                <a:solidFill>
                  <a:srgbClr val="24292E"/>
                </a:solidFill>
                <a:latin typeface="Arial"/>
                <a:cs typeface="Arial"/>
              </a:rPr>
              <a:t>behaviour</a:t>
            </a:r>
            <a:endParaRPr sz="2150" dirty="0">
              <a:latin typeface="Arial"/>
              <a:cs typeface="Arial"/>
            </a:endParaRPr>
          </a:p>
          <a:p>
            <a:pPr marL="2012314" indent="-342900">
              <a:lnSpc>
                <a:spcPct val="100000"/>
              </a:lnSpc>
              <a:spcBef>
                <a:spcPts val="645"/>
              </a:spcBef>
              <a:buFont typeface="Arial" panose="020B0604020202020204" pitchFamily="34" charset="0"/>
              <a:buChar char="•"/>
            </a:pPr>
            <a:r>
              <a:rPr sz="2150" dirty="0">
                <a:solidFill>
                  <a:srgbClr val="24292E"/>
                </a:solidFill>
                <a:latin typeface="Arial"/>
                <a:cs typeface="Arial"/>
              </a:rPr>
              <a:t>Financial/health</a:t>
            </a:r>
            <a:r>
              <a:rPr sz="2150" spc="65" dirty="0">
                <a:solidFill>
                  <a:srgbClr val="24292E"/>
                </a:solidFill>
                <a:latin typeface="Arial"/>
                <a:cs typeface="Arial"/>
              </a:rPr>
              <a:t> </a:t>
            </a:r>
            <a:r>
              <a:rPr sz="2150" dirty="0">
                <a:solidFill>
                  <a:srgbClr val="24292E"/>
                </a:solidFill>
                <a:latin typeface="Arial"/>
                <a:cs typeface="Arial"/>
              </a:rPr>
              <a:t>-</a:t>
            </a:r>
            <a:r>
              <a:rPr sz="2150" spc="60" dirty="0">
                <a:solidFill>
                  <a:srgbClr val="24292E"/>
                </a:solidFill>
                <a:latin typeface="Arial"/>
                <a:cs typeface="Arial"/>
              </a:rPr>
              <a:t> </a:t>
            </a:r>
            <a:r>
              <a:rPr sz="2150" dirty="0">
                <a:solidFill>
                  <a:srgbClr val="24292E"/>
                </a:solidFill>
                <a:latin typeface="Arial"/>
                <a:cs typeface="Arial"/>
              </a:rPr>
              <a:t>skipping</a:t>
            </a:r>
            <a:r>
              <a:rPr sz="2150" spc="65" dirty="0">
                <a:solidFill>
                  <a:srgbClr val="24292E"/>
                </a:solidFill>
                <a:latin typeface="Arial"/>
                <a:cs typeface="Arial"/>
              </a:rPr>
              <a:t> </a:t>
            </a:r>
            <a:r>
              <a:rPr sz="2150" dirty="0">
                <a:solidFill>
                  <a:srgbClr val="24292E"/>
                </a:solidFill>
                <a:latin typeface="Arial"/>
                <a:cs typeface="Arial"/>
              </a:rPr>
              <a:t>meals</a:t>
            </a:r>
            <a:r>
              <a:rPr sz="2150" spc="65" dirty="0">
                <a:solidFill>
                  <a:srgbClr val="24292E"/>
                </a:solidFill>
                <a:latin typeface="Arial"/>
                <a:cs typeface="Arial"/>
              </a:rPr>
              <a:t> </a:t>
            </a:r>
            <a:r>
              <a:rPr sz="2150" dirty="0">
                <a:solidFill>
                  <a:srgbClr val="24292E"/>
                </a:solidFill>
                <a:latin typeface="Arial"/>
                <a:cs typeface="Arial"/>
              </a:rPr>
              <a:t>to</a:t>
            </a:r>
            <a:r>
              <a:rPr sz="2150" spc="65" dirty="0">
                <a:solidFill>
                  <a:srgbClr val="24292E"/>
                </a:solidFill>
                <a:latin typeface="Arial"/>
                <a:cs typeface="Arial"/>
              </a:rPr>
              <a:t> </a:t>
            </a:r>
            <a:r>
              <a:rPr sz="2150" dirty="0">
                <a:solidFill>
                  <a:srgbClr val="24292E"/>
                </a:solidFill>
                <a:latin typeface="Arial"/>
                <a:cs typeface="Arial"/>
              </a:rPr>
              <a:t>play</a:t>
            </a:r>
            <a:r>
              <a:rPr sz="2150" spc="60" dirty="0">
                <a:solidFill>
                  <a:srgbClr val="24292E"/>
                </a:solidFill>
                <a:latin typeface="Arial"/>
                <a:cs typeface="Arial"/>
              </a:rPr>
              <a:t> </a:t>
            </a:r>
            <a:r>
              <a:rPr sz="2150" spc="-10" dirty="0">
                <a:solidFill>
                  <a:srgbClr val="24292E"/>
                </a:solidFill>
                <a:latin typeface="Arial"/>
                <a:cs typeface="Arial"/>
              </a:rPr>
              <a:t>games</a:t>
            </a:r>
            <a:endParaRPr sz="2150" dirty="0">
              <a:latin typeface="Arial"/>
              <a:cs typeface="Arial"/>
            </a:endParaRPr>
          </a:p>
          <a:p>
            <a:pPr marL="2012314" marR="742315" indent="-342900">
              <a:lnSpc>
                <a:spcPct val="145300"/>
              </a:lnSpc>
              <a:buFont typeface="Arial" panose="020B0604020202020204" pitchFamily="34" charset="0"/>
              <a:buChar char="•"/>
            </a:pPr>
            <a:r>
              <a:rPr sz="2150" dirty="0">
                <a:solidFill>
                  <a:srgbClr val="24292E"/>
                </a:solidFill>
                <a:latin typeface="Arial"/>
                <a:cs typeface="Arial"/>
              </a:rPr>
              <a:t>Education</a:t>
            </a:r>
            <a:r>
              <a:rPr sz="2150" spc="55" dirty="0">
                <a:solidFill>
                  <a:srgbClr val="24292E"/>
                </a:solidFill>
                <a:latin typeface="Arial"/>
                <a:cs typeface="Arial"/>
              </a:rPr>
              <a:t> </a:t>
            </a:r>
            <a:r>
              <a:rPr sz="2150" dirty="0">
                <a:solidFill>
                  <a:srgbClr val="24292E"/>
                </a:solidFill>
                <a:latin typeface="Arial"/>
                <a:cs typeface="Arial"/>
              </a:rPr>
              <a:t>-</a:t>
            </a:r>
            <a:r>
              <a:rPr sz="2150" spc="55" dirty="0">
                <a:solidFill>
                  <a:srgbClr val="24292E"/>
                </a:solidFill>
                <a:latin typeface="Arial"/>
                <a:cs typeface="Arial"/>
              </a:rPr>
              <a:t> </a:t>
            </a:r>
            <a:r>
              <a:rPr sz="2150" dirty="0">
                <a:solidFill>
                  <a:srgbClr val="24292E"/>
                </a:solidFill>
                <a:latin typeface="Arial"/>
                <a:cs typeface="Arial"/>
              </a:rPr>
              <a:t>skipping</a:t>
            </a:r>
            <a:r>
              <a:rPr sz="2150" spc="55" dirty="0">
                <a:solidFill>
                  <a:srgbClr val="24292E"/>
                </a:solidFill>
                <a:latin typeface="Arial"/>
                <a:cs typeface="Arial"/>
              </a:rPr>
              <a:t> </a:t>
            </a:r>
            <a:r>
              <a:rPr sz="2150" dirty="0">
                <a:solidFill>
                  <a:srgbClr val="24292E"/>
                </a:solidFill>
                <a:latin typeface="Arial"/>
                <a:cs typeface="Arial"/>
              </a:rPr>
              <a:t>school</a:t>
            </a:r>
            <a:r>
              <a:rPr sz="2150" spc="55" dirty="0">
                <a:solidFill>
                  <a:srgbClr val="24292E"/>
                </a:solidFill>
                <a:latin typeface="Arial"/>
                <a:cs typeface="Arial"/>
              </a:rPr>
              <a:t> </a:t>
            </a:r>
            <a:r>
              <a:rPr sz="2150" dirty="0">
                <a:solidFill>
                  <a:srgbClr val="24292E"/>
                </a:solidFill>
                <a:latin typeface="Arial"/>
                <a:cs typeface="Arial"/>
              </a:rPr>
              <a:t>to</a:t>
            </a:r>
            <a:r>
              <a:rPr sz="2150" spc="55" dirty="0">
                <a:solidFill>
                  <a:srgbClr val="24292E"/>
                </a:solidFill>
                <a:latin typeface="Arial"/>
                <a:cs typeface="Arial"/>
              </a:rPr>
              <a:t> </a:t>
            </a:r>
            <a:r>
              <a:rPr sz="2150" dirty="0">
                <a:solidFill>
                  <a:srgbClr val="24292E"/>
                </a:solidFill>
                <a:latin typeface="Arial"/>
                <a:cs typeface="Arial"/>
              </a:rPr>
              <a:t>play</a:t>
            </a:r>
            <a:r>
              <a:rPr sz="2150" spc="55" dirty="0">
                <a:solidFill>
                  <a:srgbClr val="24292E"/>
                </a:solidFill>
                <a:latin typeface="Arial"/>
                <a:cs typeface="Arial"/>
              </a:rPr>
              <a:t> </a:t>
            </a:r>
            <a:r>
              <a:rPr sz="2150" spc="-10" dirty="0">
                <a:solidFill>
                  <a:srgbClr val="24292E"/>
                </a:solidFill>
                <a:latin typeface="Arial"/>
                <a:cs typeface="Arial"/>
              </a:rPr>
              <a:t>games</a:t>
            </a:r>
            <a:endParaRPr lang="en-GB" sz="2150" spc="-10" dirty="0">
              <a:solidFill>
                <a:srgbClr val="24292E"/>
              </a:solidFill>
              <a:latin typeface="Arial"/>
              <a:cs typeface="Arial"/>
            </a:endParaRPr>
          </a:p>
          <a:p>
            <a:pPr marL="2012314" marR="742315" indent="-342900">
              <a:lnSpc>
                <a:spcPct val="145300"/>
              </a:lnSpc>
              <a:buFont typeface="Arial" panose="020B0604020202020204" pitchFamily="34" charset="0"/>
              <a:buChar char="•"/>
            </a:pPr>
            <a:r>
              <a:rPr lang="en-GB" sz="2150" dirty="0">
                <a:solidFill>
                  <a:srgbClr val="24292E"/>
                </a:solidFill>
                <a:latin typeface="Arial"/>
                <a:cs typeface="Arial"/>
              </a:rPr>
              <a:t>Behavioural</a:t>
            </a:r>
            <a:r>
              <a:rPr sz="2150" spc="55" dirty="0">
                <a:solidFill>
                  <a:srgbClr val="24292E"/>
                </a:solidFill>
                <a:latin typeface="Arial"/>
                <a:cs typeface="Arial"/>
              </a:rPr>
              <a:t> </a:t>
            </a:r>
            <a:r>
              <a:rPr sz="2150" dirty="0">
                <a:solidFill>
                  <a:srgbClr val="24292E"/>
                </a:solidFill>
                <a:latin typeface="Arial"/>
                <a:cs typeface="Arial"/>
              </a:rPr>
              <a:t>-</a:t>
            </a:r>
            <a:r>
              <a:rPr sz="2150" spc="55" dirty="0">
                <a:solidFill>
                  <a:srgbClr val="24292E"/>
                </a:solidFill>
                <a:latin typeface="Arial"/>
                <a:cs typeface="Arial"/>
              </a:rPr>
              <a:t> </a:t>
            </a:r>
            <a:r>
              <a:rPr sz="2150" dirty="0">
                <a:solidFill>
                  <a:srgbClr val="24292E"/>
                </a:solidFill>
                <a:latin typeface="Arial"/>
                <a:cs typeface="Arial"/>
              </a:rPr>
              <a:t>stealing</a:t>
            </a:r>
            <a:r>
              <a:rPr sz="2150" spc="55" dirty="0">
                <a:solidFill>
                  <a:srgbClr val="24292E"/>
                </a:solidFill>
                <a:latin typeface="Arial"/>
                <a:cs typeface="Arial"/>
              </a:rPr>
              <a:t> </a:t>
            </a:r>
            <a:r>
              <a:rPr sz="2150" dirty="0">
                <a:solidFill>
                  <a:srgbClr val="24292E"/>
                </a:solidFill>
                <a:latin typeface="Arial"/>
                <a:cs typeface="Arial"/>
              </a:rPr>
              <a:t>to</a:t>
            </a:r>
            <a:r>
              <a:rPr sz="2150" spc="55" dirty="0">
                <a:solidFill>
                  <a:srgbClr val="24292E"/>
                </a:solidFill>
                <a:latin typeface="Arial"/>
                <a:cs typeface="Arial"/>
              </a:rPr>
              <a:t> </a:t>
            </a:r>
            <a:r>
              <a:rPr sz="2150" dirty="0">
                <a:solidFill>
                  <a:srgbClr val="24292E"/>
                </a:solidFill>
                <a:latin typeface="Arial"/>
                <a:cs typeface="Arial"/>
              </a:rPr>
              <a:t>play</a:t>
            </a:r>
            <a:r>
              <a:rPr sz="2150" spc="55" dirty="0">
                <a:solidFill>
                  <a:srgbClr val="24292E"/>
                </a:solidFill>
                <a:latin typeface="Arial"/>
                <a:cs typeface="Arial"/>
              </a:rPr>
              <a:t> </a:t>
            </a:r>
            <a:r>
              <a:rPr sz="2150" spc="-10" dirty="0">
                <a:solidFill>
                  <a:srgbClr val="24292E"/>
                </a:solidFill>
                <a:latin typeface="Arial"/>
                <a:cs typeface="Arial"/>
              </a:rPr>
              <a:t>games</a:t>
            </a:r>
            <a:endParaRPr sz="2150" dirty="0">
              <a:latin typeface="Arial"/>
              <a:cs typeface="Arial"/>
            </a:endParaRPr>
          </a:p>
          <a:p>
            <a:pPr marL="1459865" indent="-342900">
              <a:lnSpc>
                <a:spcPct val="100000"/>
              </a:lnSpc>
              <a:spcBef>
                <a:spcPts val="1170"/>
              </a:spcBef>
              <a:buFont typeface="Arial" panose="020B0604020202020204" pitchFamily="34" charset="0"/>
              <a:buChar char="•"/>
            </a:pPr>
            <a:r>
              <a:rPr sz="2150" spc="-10" dirty="0">
                <a:solidFill>
                  <a:srgbClr val="24292E"/>
                </a:solidFill>
                <a:latin typeface="Arial"/>
                <a:cs typeface="Arial"/>
              </a:rPr>
              <a:t>Noted:</a:t>
            </a:r>
            <a:endParaRPr sz="2150" dirty="0">
              <a:latin typeface="Arial"/>
              <a:cs typeface="Arial"/>
            </a:endParaRPr>
          </a:p>
          <a:p>
            <a:pPr marL="2012314" indent="-342900">
              <a:lnSpc>
                <a:spcPct val="100000"/>
              </a:lnSpc>
              <a:spcBef>
                <a:spcPts val="645"/>
              </a:spcBef>
              <a:buFont typeface="Arial" panose="020B0604020202020204" pitchFamily="34" charset="0"/>
              <a:buChar char="•"/>
            </a:pPr>
            <a:r>
              <a:rPr sz="2150" dirty="0">
                <a:solidFill>
                  <a:srgbClr val="24292E"/>
                </a:solidFill>
                <a:latin typeface="Arial"/>
                <a:cs typeface="Arial"/>
              </a:rPr>
              <a:t>Video</a:t>
            </a:r>
            <a:r>
              <a:rPr sz="2150" spc="45" dirty="0">
                <a:solidFill>
                  <a:srgbClr val="24292E"/>
                </a:solidFill>
                <a:latin typeface="Arial"/>
                <a:cs typeface="Arial"/>
              </a:rPr>
              <a:t> </a:t>
            </a:r>
            <a:r>
              <a:rPr sz="2150" dirty="0">
                <a:solidFill>
                  <a:srgbClr val="24292E"/>
                </a:solidFill>
                <a:latin typeface="Arial"/>
                <a:cs typeface="Arial"/>
              </a:rPr>
              <a:t>games</a:t>
            </a:r>
            <a:r>
              <a:rPr sz="2150" spc="55" dirty="0">
                <a:solidFill>
                  <a:srgbClr val="24292E"/>
                </a:solidFill>
                <a:latin typeface="Arial"/>
                <a:cs typeface="Arial"/>
              </a:rPr>
              <a:t> </a:t>
            </a:r>
            <a:r>
              <a:rPr sz="2150" b="1" dirty="0">
                <a:solidFill>
                  <a:srgbClr val="24292E"/>
                </a:solidFill>
                <a:latin typeface="Arial"/>
                <a:cs typeface="Arial"/>
              </a:rPr>
              <a:t>addictive</a:t>
            </a:r>
            <a:r>
              <a:rPr sz="2150" b="1" spc="55" dirty="0">
                <a:solidFill>
                  <a:srgbClr val="24292E"/>
                </a:solidFill>
                <a:latin typeface="Arial"/>
                <a:cs typeface="Arial"/>
              </a:rPr>
              <a:t> </a:t>
            </a:r>
            <a:r>
              <a:rPr sz="2150" dirty="0">
                <a:solidFill>
                  <a:srgbClr val="24292E"/>
                </a:solidFill>
                <a:latin typeface="Arial"/>
                <a:cs typeface="Arial"/>
              </a:rPr>
              <a:t>for</a:t>
            </a:r>
            <a:r>
              <a:rPr sz="2150" spc="60" dirty="0">
                <a:solidFill>
                  <a:srgbClr val="24292E"/>
                </a:solidFill>
                <a:latin typeface="Arial"/>
                <a:cs typeface="Arial"/>
              </a:rPr>
              <a:t> </a:t>
            </a:r>
            <a:r>
              <a:rPr sz="2150" b="1" dirty="0">
                <a:solidFill>
                  <a:srgbClr val="24292E"/>
                </a:solidFill>
                <a:latin typeface="Arial"/>
                <a:cs typeface="Arial"/>
              </a:rPr>
              <a:t>some</a:t>
            </a:r>
            <a:r>
              <a:rPr sz="2150" b="1" spc="55" dirty="0">
                <a:solidFill>
                  <a:srgbClr val="24292E"/>
                </a:solidFill>
                <a:latin typeface="Arial"/>
                <a:cs typeface="Arial"/>
              </a:rPr>
              <a:t> </a:t>
            </a:r>
            <a:r>
              <a:rPr sz="2150" spc="-10" dirty="0">
                <a:solidFill>
                  <a:srgbClr val="24292E"/>
                </a:solidFill>
                <a:latin typeface="Arial"/>
                <a:cs typeface="Arial"/>
              </a:rPr>
              <a:t>children</a:t>
            </a:r>
            <a:endParaRPr sz="2150" dirty="0">
              <a:latin typeface="Arial"/>
              <a:cs typeface="Arial"/>
            </a:endParaRPr>
          </a:p>
          <a:p>
            <a:pPr marL="2012314" indent="-342900">
              <a:lnSpc>
                <a:spcPct val="100000"/>
              </a:lnSpc>
              <a:spcBef>
                <a:spcPts val="1245"/>
              </a:spcBef>
              <a:buFont typeface="Arial" panose="020B0604020202020204" pitchFamily="34" charset="0"/>
              <a:buChar char="•"/>
            </a:pPr>
            <a:r>
              <a:rPr sz="2150" dirty="0">
                <a:solidFill>
                  <a:srgbClr val="24292E"/>
                </a:solidFill>
                <a:latin typeface="Arial"/>
                <a:cs typeface="Arial"/>
              </a:rPr>
              <a:t>Concerned</a:t>
            </a:r>
            <a:r>
              <a:rPr sz="2150" spc="105" dirty="0">
                <a:solidFill>
                  <a:srgbClr val="24292E"/>
                </a:solidFill>
                <a:latin typeface="Arial"/>
                <a:cs typeface="Arial"/>
              </a:rPr>
              <a:t> </a:t>
            </a:r>
            <a:r>
              <a:rPr sz="2150" dirty="0">
                <a:solidFill>
                  <a:srgbClr val="24292E"/>
                </a:solidFill>
                <a:latin typeface="Arial"/>
                <a:cs typeface="Arial"/>
              </a:rPr>
              <a:t>about</a:t>
            </a:r>
            <a:r>
              <a:rPr sz="2150" spc="114" dirty="0">
                <a:solidFill>
                  <a:srgbClr val="24292E"/>
                </a:solidFill>
                <a:latin typeface="Arial"/>
                <a:cs typeface="Arial"/>
              </a:rPr>
              <a:t> </a:t>
            </a:r>
            <a:r>
              <a:rPr sz="2150" dirty="0">
                <a:solidFill>
                  <a:srgbClr val="24292E"/>
                </a:solidFill>
                <a:latin typeface="Arial"/>
                <a:cs typeface="Arial"/>
              </a:rPr>
              <a:t>home-</a:t>
            </a:r>
            <a:r>
              <a:rPr sz="2150" spc="-10" dirty="0">
                <a:solidFill>
                  <a:srgbClr val="24292E"/>
                </a:solidFill>
                <a:latin typeface="Arial"/>
                <a:cs typeface="Arial"/>
              </a:rPr>
              <a:t>gaming</a:t>
            </a:r>
            <a:endParaRPr sz="2150" dirty="0">
              <a:latin typeface="Arial"/>
              <a:cs typeface="Arial"/>
            </a:endParaRPr>
          </a:p>
        </p:txBody>
      </p:sp>
    </p:spTree>
    <p:extLst>
      <p:ext uri="{BB962C8B-B14F-4D97-AF65-F5344CB8AC3E}">
        <p14:creationId xmlns:p14="http://schemas.microsoft.com/office/powerpoint/2010/main" val="2878371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FE8DD81-5054-D77D-B5A5-BFB0FBC3DD16}"/>
              </a:ext>
            </a:extLst>
          </p:cNvPr>
          <p:cNvSpPr txBox="1">
            <a:spLocks/>
          </p:cNvSpPr>
          <p:nvPr/>
        </p:nvSpPr>
        <p:spPr>
          <a:xfrm>
            <a:off x="6213231" y="552782"/>
            <a:ext cx="5369169" cy="115471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spc="-10">
                <a:solidFill>
                  <a:schemeClr val="tx1"/>
                </a:solidFill>
                <a:latin typeface="+mj-lt"/>
                <a:ea typeface="+mj-ea"/>
                <a:cs typeface="+mj-cs"/>
              </a:rPr>
              <a:t>Resources</a:t>
            </a:r>
          </a:p>
        </p:txBody>
      </p:sp>
      <p:pic>
        <p:nvPicPr>
          <p:cNvPr id="5" name="Picture 4" descr="A top view of books with different cover colours">
            <a:extLst>
              <a:ext uri="{FF2B5EF4-FFF2-40B4-BE49-F238E27FC236}">
                <a16:creationId xmlns:a16="http://schemas.microsoft.com/office/drawing/2014/main" id="{F6258115-F542-C5C1-7106-2FBEFD7C4391}"/>
              </a:ext>
            </a:extLst>
          </p:cNvPr>
          <p:cNvPicPr>
            <a:picLocks noChangeAspect="1"/>
          </p:cNvPicPr>
          <p:nvPr/>
        </p:nvPicPr>
        <p:blipFill rotWithShape="1">
          <a:blip r:embed="rId2"/>
          <a:srcRect l="4041" r="12548" b="-2"/>
          <a:stretch/>
        </p:blipFill>
        <p:spPr>
          <a:xfrm>
            <a:off x="-16745" y="211090"/>
            <a:ext cx="554417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
        <p:nvSpPr>
          <p:cNvPr id="3" name="object 7">
            <a:extLst>
              <a:ext uri="{FF2B5EF4-FFF2-40B4-BE49-F238E27FC236}">
                <a16:creationId xmlns:a16="http://schemas.microsoft.com/office/drawing/2014/main" id="{B6B4B5BF-7FE0-A8A3-9C66-266463CFBF92}"/>
              </a:ext>
            </a:extLst>
          </p:cNvPr>
          <p:cNvSpPr txBox="1"/>
          <p:nvPr/>
        </p:nvSpPr>
        <p:spPr>
          <a:xfrm>
            <a:off x="6226526" y="2391995"/>
            <a:ext cx="5355276" cy="3174788"/>
          </a:xfrm>
          <a:prstGeom prst="rect">
            <a:avLst/>
          </a:prstGeom>
        </p:spPr>
        <p:txBody>
          <a:bodyPr vert="horz" lIns="91440" tIns="45720" rIns="91440" bIns="45720" rtlCol="0" anchor="t">
            <a:normAutofit/>
          </a:bodyPr>
          <a:lstStyle/>
          <a:p>
            <a:pPr marL="12700">
              <a:spcBef>
                <a:spcPts val="125"/>
              </a:spcBef>
              <a:buClr>
                <a:schemeClr val="accent5"/>
              </a:buClr>
            </a:pPr>
            <a:r>
              <a:rPr lang="en-US" sz="1500" b="1" spc="-10" dirty="0"/>
              <a:t>Books</a:t>
            </a:r>
            <a:endParaRPr lang="en-US" sz="1500" dirty="0"/>
          </a:p>
          <a:p>
            <a:pPr marL="850265" indent="-285750">
              <a:spcBef>
                <a:spcPts val="2540"/>
              </a:spcBef>
              <a:buClr>
                <a:schemeClr val="accent5"/>
              </a:buClr>
              <a:buFont typeface="Arial" panose="020B0604020202020204" pitchFamily="34" charset="0"/>
              <a:buChar char="•"/>
            </a:pPr>
            <a:r>
              <a:rPr lang="en-US" sz="1500" dirty="0">
                <a:hlinkClick r:id="rId3"/>
              </a:rPr>
              <a:t>The</a:t>
            </a:r>
            <a:r>
              <a:rPr lang="en-US" sz="1500" spc="50" dirty="0">
                <a:hlinkClick r:id="rId3"/>
              </a:rPr>
              <a:t> </a:t>
            </a:r>
            <a:r>
              <a:rPr lang="en-US" sz="1500" dirty="0">
                <a:hlinkClick r:id="rId3"/>
              </a:rPr>
              <a:t>Ethics</a:t>
            </a:r>
            <a:r>
              <a:rPr lang="en-US" sz="1500" spc="65" dirty="0">
                <a:hlinkClick r:id="rId3"/>
              </a:rPr>
              <a:t> </a:t>
            </a:r>
            <a:r>
              <a:rPr lang="en-US" sz="1500" dirty="0">
                <a:hlinkClick r:id="rId3"/>
              </a:rPr>
              <a:t>of</a:t>
            </a:r>
            <a:r>
              <a:rPr lang="en-US" sz="1500" spc="60" dirty="0">
                <a:hlinkClick r:id="rId3"/>
              </a:rPr>
              <a:t> </a:t>
            </a:r>
            <a:r>
              <a:rPr lang="en-US" sz="1500" dirty="0">
                <a:hlinkClick r:id="rId3"/>
              </a:rPr>
              <a:t>Computer</a:t>
            </a:r>
            <a:r>
              <a:rPr lang="en-US" sz="1500" spc="65" dirty="0">
                <a:hlinkClick r:id="rId3"/>
              </a:rPr>
              <a:t> </a:t>
            </a:r>
            <a:r>
              <a:rPr lang="en-US" sz="1500" dirty="0">
                <a:hlinkClick r:id="rId3"/>
              </a:rPr>
              <a:t>Games,</a:t>
            </a:r>
            <a:r>
              <a:rPr lang="en-US" sz="1500" spc="60" dirty="0">
                <a:hlinkClick r:id="rId3"/>
              </a:rPr>
              <a:t> </a:t>
            </a:r>
            <a:r>
              <a:rPr lang="en-US" sz="1500" dirty="0" err="1">
                <a:hlinkClick r:id="rId3"/>
              </a:rPr>
              <a:t>Sicart</a:t>
            </a:r>
            <a:r>
              <a:rPr lang="en-US" sz="1500" dirty="0">
                <a:hlinkClick r:id="rId3"/>
              </a:rPr>
              <a:t>,</a:t>
            </a:r>
            <a:r>
              <a:rPr lang="en-US" sz="1500" spc="65" dirty="0">
                <a:hlinkClick r:id="rId3"/>
              </a:rPr>
              <a:t> </a:t>
            </a:r>
            <a:r>
              <a:rPr lang="en-US" sz="1500" spc="-20" dirty="0">
                <a:hlinkClick r:id="rId3"/>
              </a:rPr>
              <a:t>2009</a:t>
            </a:r>
            <a:endParaRPr lang="en-US" sz="1500" dirty="0"/>
          </a:p>
          <a:p>
            <a:pPr>
              <a:spcBef>
                <a:spcPts val="35"/>
              </a:spcBef>
              <a:buClr>
                <a:schemeClr val="accent5"/>
              </a:buClr>
            </a:pPr>
            <a:endParaRPr lang="en-US" sz="1500" dirty="0"/>
          </a:p>
          <a:p>
            <a:pPr marL="12700">
              <a:buClr>
                <a:schemeClr val="accent5"/>
              </a:buClr>
            </a:pPr>
            <a:r>
              <a:rPr lang="en-US" sz="1500" b="1" dirty="0"/>
              <a:t>Journal</a:t>
            </a:r>
            <a:r>
              <a:rPr lang="en-US" sz="1500" b="1" spc="-25" dirty="0"/>
              <a:t> </a:t>
            </a:r>
            <a:r>
              <a:rPr lang="en-US" sz="1500" b="1" spc="-10" dirty="0"/>
              <a:t>Articles</a:t>
            </a:r>
            <a:endParaRPr lang="en-US" sz="1500" dirty="0"/>
          </a:p>
          <a:p>
            <a:pPr marL="850265" indent="-285750">
              <a:spcBef>
                <a:spcPts val="2465"/>
              </a:spcBef>
              <a:buClr>
                <a:schemeClr val="accent5"/>
              </a:buClr>
              <a:buFont typeface="Arial" panose="020B0604020202020204" pitchFamily="34" charset="0"/>
              <a:buChar char="•"/>
            </a:pPr>
            <a:r>
              <a:rPr lang="en-US" sz="1500" spc="-35" dirty="0"/>
              <a:t>Too</a:t>
            </a:r>
            <a:r>
              <a:rPr lang="en-US" sz="1500" spc="-10" dirty="0"/>
              <a:t> </a:t>
            </a:r>
            <a:r>
              <a:rPr lang="en-US" sz="1500" dirty="0"/>
              <a:t>many</a:t>
            </a:r>
            <a:r>
              <a:rPr lang="en-US" sz="1500" spc="-5" dirty="0"/>
              <a:t> </a:t>
            </a:r>
            <a:r>
              <a:rPr lang="en-US" sz="1500" dirty="0"/>
              <a:t>to</a:t>
            </a:r>
            <a:r>
              <a:rPr lang="en-US" sz="1500" spc="-5" dirty="0"/>
              <a:t> </a:t>
            </a:r>
            <a:r>
              <a:rPr lang="en-US" sz="1500" spc="-10" dirty="0"/>
              <a:t>list!!</a:t>
            </a:r>
            <a:endParaRPr lang="en-US" sz="1500" dirty="0"/>
          </a:p>
          <a:p>
            <a:pPr>
              <a:spcBef>
                <a:spcPts val="35"/>
              </a:spcBef>
              <a:buClr>
                <a:schemeClr val="accent5"/>
              </a:buClr>
            </a:pPr>
            <a:endParaRPr lang="en-US" sz="1500" dirty="0"/>
          </a:p>
          <a:p>
            <a:pPr marL="12700">
              <a:buClr>
                <a:schemeClr val="accent5"/>
              </a:buClr>
            </a:pPr>
            <a:r>
              <a:rPr lang="en-US" sz="1500" b="1" spc="-25" dirty="0"/>
              <a:t>Web</a:t>
            </a:r>
            <a:endParaRPr lang="en-US" sz="1500" dirty="0"/>
          </a:p>
          <a:p>
            <a:pPr marL="850265" marR="1002030" indent="-285750">
              <a:spcBef>
                <a:spcPts val="1220"/>
              </a:spcBef>
              <a:buClr>
                <a:schemeClr val="accent5"/>
              </a:buClr>
              <a:buFont typeface="Arial" panose="020B0604020202020204" pitchFamily="34" charset="0"/>
              <a:buChar char="•"/>
            </a:pPr>
            <a:r>
              <a:rPr lang="en-US" sz="1500" dirty="0">
                <a:hlinkClick r:id="rId4"/>
              </a:rPr>
              <a:t>Stanford</a:t>
            </a:r>
            <a:r>
              <a:rPr lang="en-US" sz="1500" spc="80" dirty="0">
                <a:hlinkClick r:id="rId4"/>
              </a:rPr>
              <a:t> </a:t>
            </a:r>
            <a:r>
              <a:rPr lang="en-US" sz="1500" dirty="0">
                <a:hlinkClick r:id="rId4"/>
              </a:rPr>
              <a:t>Encyclopedia</a:t>
            </a:r>
            <a:r>
              <a:rPr lang="en-US" sz="1500" spc="80" dirty="0">
                <a:hlinkClick r:id="rId4"/>
              </a:rPr>
              <a:t> </a:t>
            </a:r>
            <a:r>
              <a:rPr lang="en-US" sz="1500" dirty="0">
                <a:hlinkClick r:id="rId4"/>
              </a:rPr>
              <a:t>of</a:t>
            </a:r>
            <a:r>
              <a:rPr lang="en-US" sz="1500" spc="80" dirty="0">
                <a:hlinkClick r:id="rId4"/>
              </a:rPr>
              <a:t> </a:t>
            </a:r>
            <a:r>
              <a:rPr lang="en-US" sz="1500" spc="-10" dirty="0">
                <a:hlinkClick r:id="rId4"/>
              </a:rPr>
              <a:t>Philosophy</a:t>
            </a:r>
            <a:endParaRPr lang="en-US" sz="1500" spc="-10" dirty="0"/>
          </a:p>
          <a:p>
            <a:pPr marL="850265" marR="1002030" indent="-285750">
              <a:spcBef>
                <a:spcPts val="1220"/>
              </a:spcBef>
              <a:buClr>
                <a:schemeClr val="accent5"/>
              </a:buClr>
              <a:buFont typeface="Arial" panose="020B0604020202020204" pitchFamily="34" charset="0"/>
              <a:buChar char="•"/>
            </a:pPr>
            <a:r>
              <a:rPr lang="en-US" sz="1500" spc="-10" dirty="0"/>
              <a:t> </a:t>
            </a:r>
            <a:r>
              <a:rPr lang="en-US" sz="1500" dirty="0" err="1">
                <a:hlinkClick r:id="rId5"/>
              </a:rPr>
              <a:t>Visualising</a:t>
            </a:r>
            <a:r>
              <a:rPr lang="en-US" sz="1500" spc="45" dirty="0">
                <a:hlinkClick r:id="rId5"/>
              </a:rPr>
              <a:t> </a:t>
            </a:r>
            <a:r>
              <a:rPr lang="en-US" sz="1500" dirty="0">
                <a:hlinkClick r:id="rId5"/>
              </a:rPr>
              <a:t>History</a:t>
            </a:r>
            <a:r>
              <a:rPr lang="en-US" sz="1500" spc="55" dirty="0">
                <a:hlinkClick r:id="rId5"/>
              </a:rPr>
              <a:t> </a:t>
            </a:r>
            <a:r>
              <a:rPr lang="en-US" sz="1500" dirty="0">
                <a:hlinkClick r:id="rId5"/>
              </a:rPr>
              <a:t>of</a:t>
            </a:r>
            <a:r>
              <a:rPr lang="en-US" sz="1500" spc="55" dirty="0">
                <a:hlinkClick r:id="rId5"/>
              </a:rPr>
              <a:t> </a:t>
            </a:r>
            <a:r>
              <a:rPr lang="en-US" sz="1500" spc="-10" dirty="0">
                <a:hlinkClick r:id="rId5"/>
              </a:rPr>
              <a:t>Philosophy</a:t>
            </a:r>
            <a:endParaRPr lang="en-US" sz="1500" dirty="0"/>
          </a:p>
        </p:txBody>
      </p:sp>
    </p:spTree>
    <p:extLst>
      <p:ext uri="{BB962C8B-B14F-4D97-AF65-F5344CB8AC3E}">
        <p14:creationId xmlns:p14="http://schemas.microsoft.com/office/powerpoint/2010/main" val="1275825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57A5D95-B922-4580-28A5-93B8605C3437}"/>
              </a:ext>
            </a:extLst>
          </p:cNvPr>
          <p:cNvSpPr txBox="1">
            <a:spLocks/>
          </p:cNvSpPr>
          <p:nvPr/>
        </p:nvSpPr>
        <p:spPr>
          <a:xfrm>
            <a:off x="735012" y="964588"/>
            <a:ext cx="8495030" cy="1074949"/>
          </a:xfrm>
          <a:prstGeom prst="rect">
            <a:avLst/>
          </a:prstGeom>
        </p:spPr>
        <p:txBody>
          <a:bodyPr vert="horz" wrap="square" lIns="0" tIns="393993"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dirty="0">
                <a:solidFill>
                  <a:srgbClr val="24292E"/>
                </a:solidFill>
              </a:rPr>
              <a:t>Addiction</a:t>
            </a:r>
            <a:r>
              <a:rPr lang="en-GB" spc="-35" dirty="0">
                <a:solidFill>
                  <a:srgbClr val="24292E"/>
                </a:solidFill>
              </a:rPr>
              <a:t> </a:t>
            </a:r>
            <a:r>
              <a:rPr lang="en-GB" spc="-10" dirty="0">
                <a:solidFill>
                  <a:srgbClr val="24292E"/>
                </a:solidFill>
              </a:rPr>
              <a:t>(cont.)</a:t>
            </a:r>
            <a:endParaRPr lang="en-GB" dirty="0"/>
          </a:p>
        </p:txBody>
      </p:sp>
      <p:sp>
        <p:nvSpPr>
          <p:cNvPr id="3" name="object 9">
            <a:extLst>
              <a:ext uri="{FF2B5EF4-FFF2-40B4-BE49-F238E27FC236}">
                <a16:creationId xmlns:a16="http://schemas.microsoft.com/office/drawing/2014/main" id="{48F1C99D-8F2D-5D8D-6A7A-C96EF2EA53C8}"/>
              </a:ext>
            </a:extLst>
          </p:cNvPr>
          <p:cNvSpPr txBox="1"/>
          <p:nvPr/>
        </p:nvSpPr>
        <p:spPr>
          <a:xfrm>
            <a:off x="1287462" y="2004695"/>
            <a:ext cx="10639495" cy="3485378"/>
          </a:xfrm>
          <a:prstGeom prst="rect">
            <a:avLst/>
          </a:prstGeom>
        </p:spPr>
        <p:txBody>
          <a:bodyPr vert="horz" wrap="square" lIns="0" tIns="12065" rIns="0" bIns="0" rtlCol="0">
            <a:spAutoFit/>
          </a:bodyPr>
          <a:lstStyle/>
          <a:p>
            <a:pPr marL="564515" marR="4687570" indent="-552450">
              <a:lnSpc>
                <a:spcPct val="125000"/>
              </a:lnSpc>
              <a:spcBef>
                <a:spcPts val="95"/>
              </a:spcBef>
              <a:buFont typeface="Arial" panose="020B0604020202020204" pitchFamily="34" charset="0"/>
              <a:buChar char="•"/>
            </a:pPr>
            <a:r>
              <a:rPr sz="2150" dirty="0">
                <a:solidFill>
                  <a:srgbClr val="0366D5"/>
                </a:solidFill>
                <a:latin typeface="Arial"/>
                <a:cs typeface="Arial"/>
                <a:hlinkClick r:id="rId2"/>
              </a:rPr>
              <a:t>Rooij</a:t>
            </a:r>
            <a:r>
              <a:rPr sz="2150" spc="45" dirty="0">
                <a:solidFill>
                  <a:srgbClr val="0366D5"/>
                </a:solidFill>
                <a:latin typeface="Arial"/>
                <a:cs typeface="Arial"/>
                <a:hlinkClick r:id="rId2"/>
              </a:rPr>
              <a:t> </a:t>
            </a:r>
            <a:r>
              <a:rPr sz="2150" i="1" dirty="0">
                <a:solidFill>
                  <a:srgbClr val="0366D5"/>
                </a:solidFill>
                <a:latin typeface="Arial"/>
                <a:cs typeface="Arial"/>
                <a:hlinkClick r:id="rId2"/>
              </a:rPr>
              <a:t>et</a:t>
            </a:r>
            <a:r>
              <a:rPr sz="2150" i="1" spc="50" dirty="0">
                <a:solidFill>
                  <a:srgbClr val="0366D5"/>
                </a:solidFill>
                <a:latin typeface="Arial"/>
                <a:cs typeface="Arial"/>
                <a:hlinkClick r:id="rId2"/>
              </a:rPr>
              <a:t> </a:t>
            </a:r>
            <a:r>
              <a:rPr sz="2150" i="1" dirty="0">
                <a:solidFill>
                  <a:srgbClr val="0366D5"/>
                </a:solidFill>
                <a:latin typeface="Arial"/>
                <a:cs typeface="Arial"/>
                <a:hlinkClick r:id="rId2"/>
              </a:rPr>
              <a:t>al</a:t>
            </a:r>
            <a:r>
              <a:rPr sz="2150" dirty="0">
                <a:solidFill>
                  <a:srgbClr val="0366D5"/>
                </a:solidFill>
                <a:latin typeface="Arial"/>
                <a:cs typeface="Arial"/>
                <a:hlinkClick r:id="rId2"/>
              </a:rPr>
              <a:t>(2010)</a:t>
            </a:r>
            <a:r>
              <a:rPr sz="2150" spc="45" dirty="0">
                <a:solidFill>
                  <a:srgbClr val="0366D5"/>
                </a:solidFill>
                <a:latin typeface="Arial"/>
                <a:cs typeface="Arial"/>
              </a:rPr>
              <a:t> </a:t>
            </a:r>
            <a:r>
              <a:rPr sz="2150" dirty="0">
                <a:solidFill>
                  <a:srgbClr val="24292E"/>
                </a:solidFill>
                <a:latin typeface="Arial"/>
                <a:cs typeface="Arial"/>
              </a:rPr>
              <a:t>-</a:t>
            </a:r>
            <a:r>
              <a:rPr sz="2150" spc="50" dirty="0">
                <a:solidFill>
                  <a:srgbClr val="24292E"/>
                </a:solidFill>
                <a:latin typeface="Arial"/>
                <a:cs typeface="Arial"/>
              </a:rPr>
              <a:t> </a:t>
            </a:r>
            <a:r>
              <a:rPr sz="2150" dirty="0">
                <a:solidFill>
                  <a:srgbClr val="24292E"/>
                </a:solidFill>
                <a:latin typeface="Arial"/>
                <a:cs typeface="Arial"/>
              </a:rPr>
              <a:t>Online</a:t>
            </a:r>
            <a:r>
              <a:rPr sz="2150" spc="45" dirty="0">
                <a:solidFill>
                  <a:srgbClr val="24292E"/>
                </a:solidFill>
                <a:latin typeface="Arial"/>
                <a:cs typeface="Arial"/>
              </a:rPr>
              <a:t> </a:t>
            </a:r>
            <a:r>
              <a:rPr sz="2150" spc="-10" dirty="0">
                <a:solidFill>
                  <a:srgbClr val="24292E"/>
                </a:solidFill>
                <a:latin typeface="Arial"/>
                <a:cs typeface="Arial"/>
              </a:rPr>
              <a:t>gaming</a:t>
            </a:r>
            <a:endParaRPr lang="en-GB" sz="2150" spc="-10" dirty="0">
              <a:solidFill>
                <a:srgbClr val="24292E"/>
              </a:solidFill>
              <a:latin typeface="Arial"/>
              <a:cs typeface="Arial"/>
            </a:endParaRPr>
          </a:p>
          <a:p>
            <a:pPr marL="1021715" marR="4687570" lvl="1" indent="-552450">
              <a:lnSpc>
                <a:spcPct val="125000"/>
              </a:lnSpc>
              <a:spcBef>
                <a:spcPts val="95"/>
              </a:spcBef>
              <a:buFont typeface="Arial" panose="020B0604020202020204" pitchFamily="34" charset="0"/>
              <a:buChar char="•"/>
            </a:pPr>
            <a:r>
              <a:rPr sz="2150" dirty="0">
                <a:solidFill>
                  <a:srgbClr val="24292E"/>
                </a:solidFill>
                <a:latin typeface="Arial"/>
                <a:cs typeface="Arial"/>
              </a:rPr>
              <a:t>Identified</a:t>
            </a:r>
            <a:r>
              <a:rPr sz="2150" spc="45" dirty="0">
                <a:solidFill>
                  <a:srgbClr val="24292E"/>
                </a:solidFill>
                <a:latin typeface="Arial"/>
                <a:cs typeface="Arial"/>
              </a:rPr>
              <a:t> </a:t>
            </a:r>
            <a:r>
              <a:rPr sz="2150" dirty="0">
                <a:solidFill>
                  <a:srgbClr val="24292E"/>
                </a:solidFill>
                <a:latin typeface="Arial"/>
                <a:cs typeface="Arial"/>
              </a:rPr>
              <a:t>a</a:t>
            </a:r>
            <a:r>
              <a:rPr sz="2150" spc="55" dirty="0">
                <a:solidFill>
                  <a:srgbClr val="24292E"/>
                </a:solidFill>
                <a:latin typeface="Arial"/>
                <a:cs typeface="Arial"/>
              </a:rPr>
              <a:t> </a:t>
            </a:r>
            <a:r>
              <a:rPr sz="2150" dirty="0">
                <a:solidFill>
                  <a:srgbClr val="24292E"/>
                </a:solidFill>
                <a:latin typeface="Arial"/>
                <a:cs typeface="Arial"/>
              </a:rPr>
              <a:t>group</a:t>
            </a:r>
            <a:r>
              <a:rPr sz="2150" spc="55" dirty="0">
                <a:solidFill>
                  <a:srgbClr val="24292E"/>
                </a:solidFill>
                <a:latin typeface="Arial"/>
                <a:cs typeface="Arial"/>
              </a:rPr>
              <a:t> </a:t>
            </a:r>
            <a:r>
              <a:rPr sz="2150" dirty="0">
                <a:solidFill>
                  <a:srgbClr val="24292E"/>
                </a:solidFill>
                <a:latin typeface="Arial"/>
                <a:cs typeface="Arial"/>
              </a:rPr>
              <a:t>of</a:t>
            </a:r>
            <a:r>
              <a:rPr sz="2150" spc="60" dirty="0">
                <a:solidFill>
                  <a:srgbClr val="24292E"/>
                </a:solidFill>
                <a:latin typeface="Arial"/>
                <a:cs typeface="Arial"/>
              </a:rPr>
              <a:t> </a:t>
            </a:r>
            <a:r>
              <a:rPr sz="2150" dirty="0">
                <a:solidFill>
                  <a:srgbClr val="24292E"/>
                </a:solidFill>
                <a:latin typeface="Arial"/>
                <a:cs typeface="Arial"/>
              </a:rPr>
              <a:t>addicted</a:t>
            </a:r>
            <a:r>
              <a:rPr sz="2150" spc="55" dirty="0">
                <a:solidFill>
                  <a:srgbClr val="24292E"/>
                </a:solidFill>
                <a:latin typeface="Arial"/>
                <a:cs typeface="Arial"/>
              </a:rPr>
              <a:t> </a:t>
            </a:r>
            <a:r>
              <a:rPr sz="2150" spc="-10" dirty="0">
                <a:solidFill>
                  <a:srgbClr val="24292E"/>
                </a:solidFill>
                <a:latin typeface="Arial"/>
                <a:cs typeface="Arial"/>
              </a:rPr>
              <a:t>gamers</a:t>
            </a:r>
            <a:endParaRPr sz="2150" dirty="0">
              <a:latin typeface="Arial"/>
              <a:cs typeface="Arial"/>
            </a:endParaRPr>
          </a:p>
          <a:p>
            <a:pPr marL="1459865" marR="97155" indent="-342900">
              <a:lnSpc>
                <a:spcPct val="125000"/>
              </a:lnSpc>
              <a:buFont typeface="Arial" panose="020B0604020202020204" pitchFamily="34" charset="0"/>
              <a:buChar char="•"/>
            </a:pPr>
            <a:r>
              <a:rPr sz="2150" dirty="0">
                <a:solidFill>
                  <a:srgbClr val="24292E"/>
                </a:solidFill>
                <a:latin typeface="Arial"/>
                <a:cs typeface="Arial"/>
              </a:rPr>
              <a:t>Link</a:t>
            </a:r>
            <a:r>
              <a:rPr sz="2150" spc="75" dirty="0">
                <a:solidFill>
                  <a:srgbClr val="24292E"/>
                </a:solidFill>
                <a:latin typeface="Arial"/>
                <a:cs typeface="Arial"/>
              </a:rPr>
              <a:t> </a:t>
            </a:r>
            <a:r>
              <a:rPr sz="2150" dirty="0">
                <a:solidFill>
                  <a:srgbClr val="24292E"/>
                </a:solidFill>
                <a:latin typeface="Arial"/>
                <a:cs typeface="Arial"/>
              </a:rPr>
              <a:t>to</a:t>
            </a:r>
            <a:r>
              <a:rPr sz="2150" spc="75" dirty="0">
                <a:solidFill>
                  <a:srgbClr val="24292E"/>
                </a:solidFill>
                <a:latin typeface="Arial"/>
                <a:cs typeface="Arial"/>
              </a:rPr>
              <a:t> </a:t>
            </a:r>
            <a:r>
              <a:rPr sz="2150" dirty="0">
                <a:solidFill>
                  <a:srgbClr val="24292E"/>
                </a:solidFill>
                <a:latin typeface="Arial"/>
                <a:cs typeface="Arial"/>
              </a:rPr>
              <a:t>depression,</a:t>
            </a:r>
            <a:r>
              <a:rPr sz="2150" spc="70" dirty="0">
                <a:solidFill>
                  <a:srgbClr val="24292E"/>
                </a:solidFill>
                <a:latin typeface="Arial"/>
                <a:cs typeface="Arial"/>
              </a:rPr>
              <a:t> </a:t>
            </a:r>
            <a:r>
              <a:rPr sz="2150" dirty="0">
                <a:solidFill>
                  <a:srgbClr val="24292E"/>
                </a:solidFill>
                <a:latin typeface="Arial"/>
                <a:cs typeface="Arial"/>
              </a:rPr>
              <a:t>loneliness,</a:t>
            </a:r>
            <a:r>
              <a:rPr sz="2150" spc="75" dirty="0">
                <a:solidFill>
                  <a:srgbClr val="24292E"/>
                </a:solidFill>
                <a:latin typeface="Arial"/>
                <a:cs typeface="Arial"/>
              </a:rPr>
              <a:t> </a:t>
            </a:r>
            <a:r>
              <a:rPr sz="2150" dirty="0">
                <a:solidFill>
                  <a:srgbClr val="24292E"/>
                </a:solidFill>
                <a:latin typeface="Arial"/>
                <a:cs typeface="Arial"/>
              </a:rPr>
              <a:t>social</a:t>
            </a:r>
            <a:r>
              <a:rPr sz="2150" spc="75" dirty="0">
                <a:solidFill>
                  <a:srgbClr val="24292E"/>
                </a:solidFill>
                <a:latin typeface="Arial"/>
                <a:cs typeface="Arial"/>
              </a:rPr>
              <a:t> </a:t>
            </a:r>
            <a:r>
              <a:rPr sz="2150" dirty="0">
                <a:solidFill>
                  <a:srgbClr val="24292E"/>
                </a:solidFill>
                <a:latin typeface="Arial"/>
                <a:cs typeface="Arial"/>
              </a:rPr>
              <a:t>anxiety</a:t>
            </a:r>
            <a:r>
              <a:rPr sz="2150" spc="75" dirty="0">
                <a:solidFill>
                  <a:srgbClr val="24292E"/>
                </a:solidFill>
                <a:latin typeface="Arial"/>
                <a:cs typeface="Arial"/>
              </a:rPr>
              <a:t> </a:t>
            </a:r>
            <a:r>
              <a:rPr sz="2150" dirty="0">
                <a:solidFill>
                  <a:srgbClr val="24292E"/>
                </a:solidFill>
                <a:latin typeface="Arial"/>
                <a:cs typeface="Arial"/>
              </a:rPr>
              <a:t>and</a:t>
            </a:r>
            <a:r>
              <a:rPr sz="2150" spc="70" dirty="0">
                <a:solidFill>
                  <a:srgbClr val="24292E"/>
                </a:solidFill>
                <a:latin typeface="Arial"/>
                <a:cs typeface="Arial"/>
              </a:rPr>
              <a:t> </a:t>
            </a:r>
            <a:r>
              <a:rPr sz="2150" dirty="0">
                <a:solidFill>
                  <a:srgbClr val="24292E"/>
                </a:solidFill>
                <a:latin typeface="Arial"/>
                <a:cs typeface="Arial"/>
              </a:rPr>
              <a:t>negative</a:t>
            </a:r>
            <a:r>
              <a:rPr sz="2150" spc="75" dirty="0">
                <a:solidFill>
                  <a:srgbClr val="24292E"/>
                </a:solidFill>
                <a:latin typeface="Arial"/>
                <a:cs typeface="Arial"/>
              </a:rPr>
              <a:t> </a:t>
            </a:r>
            <a:r>
              <a:rPr sz="2150" dirty="0">
                <a:solidFill>
                  <a:srgbClr val="24292E"/>
                </a:solidFill>
                <a:latin typeface="Arial"/>
                <a:cs typeface="Arial"/>
              </a:rPr>
              <a:t>self-</a:t>
            </a:r>
            <a:r>
              <a:rPr sz="2150" spc="-10" dirty="0">
                <a:solidFill>
                  <a:srgbClr val="24292E"/>
                </a:solidFill>
                <a:latin typeface="Arial"/>
                <a:cs typeface="Arial"/>
              </a:rPr>
              <a:t>esteem unproven.</a:t>
            </a:r>
            <a:endParaRPr sz="2150" dirty="0">
              <a:latin typeface="Arial"/>
              <a:cs typeface="Arial"/>
            </a:endParaRPr>
          </a:p>
          <a:p>
            <a:pPr marL="1116965" marR="5080" indent="-552450">
              <a:lnSpc>
                <a:spcPct val="125000"/>
              </a:lnSpc>
              <a:spcBef>
                <a:spcPts val="525"/>
              </a:spcBef>
              <a:buFont typeface="Arial" panose="020B0604020202020204" pitchFamily="34" charset="0"/>
              <a:buChar char="•"/>
            </a:pPr>
            <a:r>
              <a:rPr sz="2150" dirty="0">
                <a:solidFill>
                  <a:srgbClr val="24292E"/>
                </a:solidFill>
                <a:latin typeface="Arial"/>
                <a:cs typeface="Arial"/>
              </a:rPr>
              <a:t>Research</a:t>
            </a:r>
            <a:r>
              <a:rPr sz="2150" spc="55" dirty="0">
                <a:solidFill>
                  <a:srgbClr val="24292E"/>
                </a:solidFill>
                <a:latin typeface="Arial"/>
                <a:cs typeface="Arial"/>
              </a:rPr>
              <a:t> </a:t>
            </a:r>
            <a:r>
              <a:rPr sz="2150" dirty="0">
                <a:solidFill>
                  <a:srgbClr val="24292E"/>
                </a:solidFill>
                <a:latin typeface="Arial"/>
                <a:cs typeface="Arial"/>
              </a:rPr>
              <a:t>community</a:t>
            </a:r>
            <a:r>
              <a:rPr sz="2150" spc="65" dirty="0">
                <a:solidFill>
                  <a:srgbClr val="24292E"/>
                </a:solidFill>
                <a:latin typeface="Arial"/>
                <a:cs typeface="Arial"/>
              </a:rPr>
              <a:t> </a:t>
            </a:r>
            <a:r>
              <a:rPr sz="2150" dirty="0">
                <a:solidFill>
                  <a:srgbClr val="24292E"/>
                </a:solidFill>
                <a:latin typeface="Arial"/>
                <a:cs typeface="Arial"/>
              </a:rPr>
              <a:t>still</a:t>
            </a:r>
            <a:r>
              <a:rPr sz="2150" spc="70" dirty="0">
                <a:solidFill>
                  <a:srgbClr val="24292E"/>
                </a:solidFill>
                <a:latin typeface="Arial"/>
                <a:cs typeface="Arial"/>
              </a:rPr>
              <a:t> </a:t>
            </a:r>
            <a:r>
              <a:rPr sz="2150" dirty="0">
                <a:solidFill>
                  <a:srgbClr val="24292E"/>
                </a:solidFill>
                <a:latin typeface="Arial"/>
                <a:cs typeface="Arial"/>
              </a:rPr>
              <a:t>working</a:t>
            </a:r>
            <a:r>
              <a:rPr sz="2150" spc="65" dirty="0">
                <a:solidFill>
                  <a:srgbClr val="24292E"/>
                </a:solidFill>
                <a:latin typeface="Arial"/>
                <a:cs typeface="Arial"/>
              </a:rPr>
              <a:t> </a:t>
            </a:r>
            <a:r>
              <a:rPr sz="2150" dirty="0">
                <a:solidFill>
                  <a:srgbClr val="24292E"/>
                </a:solidFill>
                <a:latin typeface="Arial"/>
                <a:cs typeface="Arial"/>
              </a:rPr>
              <a:t>out</a:t>
            </a:r>
            <a:r>
              <a:rPr sz="2150" spc="65" dirty="0">
                <a:solidFill>
                  <a:srgbClr val="24292E"/>
                </a:solidFill>
                <a:latin typeface="Arial"/>
                <a:cs typeface="Arial"/>
              </a:rPr>
              <a:t> </a:t>
            </a:r>
            <a:r>
              <a:rPr sz="2150" dirty="0">
                <a:solidFill>
                  <a:srgbClr val="24292E"/>
                </a:solidFill>
                <a:latin typeface="Arial"/>
                <a:cs typeface="Arial"/>
              </a:rPr>
              <a:t>how</a:t>
            </a:r>
            <a:r>
              <a:rPr sz="2150" spc="65" dirty="0">
                <a:solidFill>
                  <a:srgbClr val="24292E"/>
                </a:solidFill>
                <a:latin typeface="Arial"/>
                <a:cs typeface="Arial"/>
              </a:rPr>
              <a:t> </a:t>
            </a:r>
            <a:r>
              <a:rPr sz="2150" dirty="0">
                <a:solidFill>
                  <a:srgbClr val="24292E"/>
                </a:solidFill>
                <a:latin typeface="Arial"/>
                <a:cs typeface="Arial"/>
              </a:rPr>
              <a:t>to</a:t>
            </a:r>
            <a:r>
              <a:rPr sz="2150" spc="65" dirty="0">
                <a:solidFill>
                  <a:srgbClr val="24292E"/>
                </a:solidFill>
                <a:latin typeface="Arial"/>
                <a:cs typeface="Arial"/>
              </a:rPr>
              <a:t> </a:t>
            </a:r>
            <a:r>
              <a:rPr sz="2150" dirty="0">
                <a:solidFill>
                  <a:srgbClr val="24292E"/>
                </a:solidFill>
                <a:latin typeface="Arial"/>
                <a:cs typeface="Arial"/>
              </a:rPr>
              <a:t>classify</a:t>
            </a:r>
            <a:r>
              <a:rPr sz="2150" spc="65" dirty="0">
                <a:solidFill>
                  <a:srgbClr val="24292E"/>
                </a:solidFill>
                <a:latin typeface="Arial"/>
                <a:cs typeface="Arial"/>
              </a:rPr>
              <a:t> </a:t>
            </a:r>
            <a:r>
              <a:rPr sz="2150" dirty="0">
                <a:solidFill>
                  <a:srgbClr val="24292E"/>
                </a:solidFill>
                <a:latin typeface="Arial"/>
                <a:cs typeface="Arial"/>
              </a:rPr>
              <a:t>'addicted'</a:t>
            </a:r>
            <a:r>
              <a:rPr sz="2150" spc="70" dirty="0">
                <a:solidFill>
                  <a:srgbClr val="24292E"/>
                </a:solidFill>
                <a:latin typeface="Arial"/>
                <a:cs typeface="Arial"/>
              </a:rPr>
              <a:t> </a:t>
            </a:r>
            <a:r>
              <a:rPr sz="2150" spc="-10" dirty="0">
                <a:solidFill>
                  <a:srgbClr val="24292E"/>
                </a:solidFill>
                <a:latin typeface="Arial"/>
                <a:cs typeface="Arial"/>
              </a:rPr>
              <a:t>gamers</a:t>
            </a:r>
            <a:endParaRPr lang="en-GB" sz="2150" spc="-10" dirty="0">
              <a:solidFill>
                <a:srgbClr val="24292E"/>
              </a:solidFill>
              <a:latin typeface="Arial"/>
              <a:cs typeface="Arial"/>
            </a:endParaRPr>
          </a:p>
          <a:p>
            <a:pPr marL="1574165" marR="5080" lvl="1" indent="-552450">
              <a:lnSpc>
                <a:spcPct val="125000"/>
              </a:lnSpc>
              <a:spcBef>
                <a:spcPts val="525"/>
              </a:spcBef>
              <a:buFont typeface="Arial" panose="020B0604020202020204" pitchFamily="34" charset="0"/>
              <a:buChar char="•"/>
            </a:pPr>
            <a:r>
              <a:rPr sz="2150" dirty="0">
                <a:solidFill>
                  <a:srgbClr val="24292E"/>
                </a:solidFill>
                <a:latin typeface="Arial"/>
                <a:cs typeface="Arial"/>
              </a:rPr>
              <a:t>Early</a:t>
            </a:r>
            <a:r>
              <a:rPr sz="2150" spc="60" dirty="0">
                <a:solidFill>
                  <a:srgbClr val="24292E"/>
                </a:solidFill>
                <a:latin typeface="Arial"/>
                <a:cs typeface="Arial"/>
              </a:rPr>
              <a:t> </a:t>
            </a:r>
            <a:r>
              <a:rPr sz="2150" dirty="0">
                <a:solidFill>
                  <a:srgbClr val="24292E"/>
                </a:solidFill>
                <a:latin typeface="Arial"/>
                <a:cs typeface="Arial"/>
              </a:rPr>
              <a:t>approaches</a:t>
            </a:r>
            <a:r>
              <a:rPr sz="2150" spc="65" dirty="0">
                <a:solidFill>
                  <a:srgbClr val="24292E"/>
                </a:solidFill>
                <a:latin typeface="Arial"/>
                <a:cs typeface="Arial"/>
              </a:rPr>
              <a:t> </a:t>
            </a:r>
            <a:r>
              <a:rPr sz="2150" dirty="0">
                <a:solidFill>
                  <a:srgbClr val="24292E"/>
                </a:solidFill>
                <a:latin typeface="Arial"/>
                <a:cs typeface="Arial"/>
              </a:rPr>
              <a:t>based</a:t>
            </a:r>
            <a:r>
              <a:rPr sz="2150" spc="70" dirty="0">
                <a:solidFill>
                  <a:srgbClr val="24292E"/>
                </a:solidFill>
                <a:latin typeface="Arial"/>
                <a:cs typeface="Arial"/>
              </a:rPr>
              <a:t> </a:t>
            </a:r>
            <a:r>
              <a:rPr sz="2150" dirty="0">
                <a:solidFill>
                  <a:srgbClr val="24292E"/>
                </a:solidFill>
                <a:latin typeface="Arial"/>
                <a:cs typeface="Arial"/>
              </a:rPr>
              <a:t>on</a:t>
            </a:r>
            <a:r>
              <a:rPr sz="2150" spc="65" dirty="0">
                <a:solidFill>
                  <a:srgbClr val="24292E"/>
                </a:solidFill>
                <a:latin typeface="Arial"/>
                <a:cs typeface="Arial"/>
              </a:rPr>
              <a:t> </a:t>
            </a:r>
            <a:r>
              <a:rPr sz="2150" dirty="0">
                <a:solidFill>
                  <a:srgbClr val="24292E"/>
                </a:solidFill>
                <a:latin typeface="Arial"/>
                <a:cs typeface="Arial"/>
              </a:rPr>
              <a:t>gambling</a:t>
            </a:r>
            <a:r>
              <a:rPr sz="2150" spc="70" dirty="0">
                <a:solidFill>
                  <a:srgbClr val="24292E"/>
                </a:solidFill>
                <a:latin typeface="Arial"/>
                <a:cs typeface="Arial"/>
              </a:rPr>
              <a:t> </a:t>
            </a:r>
            <a:r>
              <a:rPr sz="2150" dirty="0">
                <a:solidFill>
                  <a:srgbClr val="24292E"/>
                </a:solidFill>
                <a:latin typeface="Arial"/>
                <a:cs typeface="Arial"/>
              </a:rPr>
              <a:t>but</a:t>
            </a:r>
            <a:r>
              <a:rPr sz="2150" spc="65" dirty="0">
                <a:solidFill>
                  <a:srgbClr val="24292E"/>
                </a:solidFill>
                <a:latin typeface="Arial"/>
                <a:cs typeface="Arial"/>
              </a:rPr>
              <a:t> </a:t>
            </a:r>
            <a:r>
              <a:rPr sz="2150" dirty="0">
                <a:solidFill>
                  <a:srgbClr val="24292E"/>
                </a:solidFill>
                <a:latin typeface="Arial"/>
                <a:cs typeface="Arial"/>
              </a:rPr>
              <a:t>becoming</a:t>
            </a:r>
            <a:r>
              <a:rPr sz="2150" spc="70" dirty="0">
                <a:solidFill>
                  <a:srgbClr val="24292E"/>
                </a:solidFill>
                <a:latin typeface="Arial"/>
                <a:cs typeface="Arial"/>
              </a:rPr>
              <a:t> </a:t>
            </a:r>
            <a:r>
              <a:rPr sz="2150" dirty="0">
                <a:solidFill>
                  <a:srgbClr val="24292E"/>
                </a:solidFill>
                <a:latin typeface="Arial"/>
                <a:cs typeface="Arial"/>
              </a:rPr>
              <a:t>more</a:t>
            </a:r>
            <a:r>
              <a:rPr sz="2150" spc="70" dirty="0">
                <a:solidFill>
                  <a:srgbClr val="24292E"/>
                </a:solidFill>
                <a:latin typeface="Arial"/>
                <a:cs typeface="Arial"/>
              </a:rPr>
              <a:t> </a:t>
            </a:r>
            <a:r>
              <a:rPr sz="2150" spc="-10" dirty="0">
                <a:solidFill>
                  <a:srgbClr val="24292E"/>
                </a:solidFill>
                <a:latin typeface="Arial"/>
                <a:cs typeface="Arial"/>
              </a:rPr>
              <a:t>sophisticated</a:t>
            </a:r>
            <a:endParaRPr sz="2150" dirty="0">
              <a:latin typeface="Arial"/>
              <a:cs typeface="Arial"/>
            </a:endParaRPr>
          </a:p>
          <a:p>
            <a:pPr marL="907415" marR="372745" indent="-342900">
              <a:lnSpc>
                <a:spcPct val="125000"/>
              </a:lnSpc>
              <a:spcBef>
                <a:spcPts val="525"/>
              </a:spcBef>
              <a:buFont typeface="Arial" panose="020B0604020202020204" pitchFamily="34" charset="0"/>
              <a:buChar char="•"/>
            </a:pPr>
            <a:r>
              <a:rPr sz="2150" dirty="0">
                <a:solidFill>
                  <a:srgbClr val="24292E"/>
                </a:solidFill>
                <a:latin typeface="Arial"/>
                <a:cs typeface="Arial"/>
              </a:rPr>
              <a:t>This</a:t>
            </a:r>
            <a:r>
              <a:rPr sz="2150" spc="65" dirty="0">
                <a:solidFill>
                  <a:srgbClr val="24292E"/>
                </a:solidFill>
                <a:latin typeface="Arial"/>
                <a:cs typeface="Arial"/>
              </a:rPr>
              <a:t> </a:t>
            </a:r>
            <a:r>
              <a:rPr sz="2150" dirty="0">
                <a:solidFill>
                  <a:srgbClr val="24292E"/>
                </a:solidFill>
                <a:latin typeface="Arial"/>
                <a:cs typeface="Arial"/>
              </a:rPr>
              <a:t>paper</a:t>
            </a:r>
            <a:r>
              <a:rPr sz="2150" spc="65" dirty="0">
                <a:solidFill>
                  <a:srgbClr val="24292E"/>
                </a:solidFill>
                <a:latin typeface="Arial"/>
                <a:cs typeface="Arial"/>
              </a:rPr>
              <a:t> </a:t>
            </a:r>
            <a:r>
              <a:rPr sz="2150" dirty="0">
                <a:solidFill>
                  <a:srgbClr val="24292E"/>
                </a:solidFill>
                <a:latin typeface="Arial"/>
                <a:cs typeface="Arial"/>
              </a:rPr>
              <a:t>contributed</a:t>
            </a:r>
            <a:r>
              <a:rPr sz="2150" spc="65" dirty="0">
                <a:solidFill>
                  <a:srgbClr val="24292E"/>
                </a:solidFill>
                <a:latin typeface="Arial"/>
                <a:cs typeface="Arial"/>
              </a:rPr>
              <a:t> </a:t>
            </a:r>
            <a:r>
              <a:rPr sz="2150" dirty="0">
                <a:solidFill>
                  <a:srgbClr val="24292E"/>
                </a:solidFill>
                <a:latin typeface="Arial"/>
                <a:cs typeface="Arial"/>
              </a:rPr>
              <a:t>to</a:t>
            </a:r>
            <a:r>
              <a:rPr sz="2150" spc="65" dirty="0">
                <a:solidFill>
                  <a:srgbClr val="24292E"/>
                </a:solidFill>
                <a:latin typeface="Arial"/>
                <a:cs typeface="Arial"/>
              </a:rPr>
              <a:t> </a:t>
            </a:r>
            <a:r>
              <a:rPr sz="2150" dirty="0">
                <a:solidFill>
                  <a:srgbClr val="24292E"/>
                </a:solidFill>
                <a:latin typeface="Arial"/>
                <a:cs typeface="Arial"/>
              </a:rPr>
              <a:t>policy</a:t>
            </a:r>
            <a:r>
              <a:rPr sz="2150" spc="65" dirty="0">
                <a:solidFill>
                  <a:srgbClr val="24292E"/>
                </a:solidFill>
                <a:latin typeface="Arial"/>
                <a:cs typeface="Arial"/>
              </a:rPr>
              <a:t> </a:t>
            </a:r>
            <a:r>
              <a:rPr sz="2150" dirty="0">
                <a:solidFill>
                  <a:srgbClr val="24292E"/>
                </a:solidFill>
                <a:latin typeface="Arial"/>
                <a:cs typeface="Arial"/>
              </a:rPr>
              <a:t>on</a:t>
            </a:r>
            <a:r>
              <a:rPr sz="2150" spc="65" dirty="0">
                <a:solidFill>
                  <a:srgbClr val="24292E"/>
                </a:solidFill>
                <a:latin typeface="Arial"/>
                <a:cs typeface="Arial"/>
              </a:rPr>
              <a:t> </a:t>
            </a:r>
            <a:r>
              <a:rPr sz="2150" dirty="0">
                <a:solidFill>
                  <a:srgbClr val="24292E"/>
                </a:solidFill>
                <a:latin typeface="Arial"/>
                <a:cs typeface="Arial"/>
              </a:rPr>
              <a:t>non-</a:t>
            </a:r>
            <a:r>
              <a:rPr lang="en-GB" sz="2150" dirty="0">
                <a:solidFill>
                  <a:srgbClr val="24292E"/>
                </a:solidFill>
                <a:latin typeface="Arial"/>
                <a:cs typeface="Arial"/>
              </a:rPr>
              <a:t>substance-based</a:t>
            </a:r>
            <a:r>
              <a:rPr sz="2150" spc="65" dirty="0">
                <a:solidFill>
                  <a:srgbClr val="24292E"/>
                </a:solidFill>
                <a:latin typeface="Arial"/>
                <a:cs typeface="Arial"/>
              </a:rPr>
              <a:t> </a:t>
            </a:r>
            <a:r>
              <a:rPr sz="2150" dirty="0">
                <a:solidFill>
                  <a:srgbClr val="24292E"/>
                </a:solidFill>
                <a:latin typeface="Arial"/>
                <a:cs typeface="Arial"/>
              </a:rPr>
              <a:t>addiction</a:t>
            </a:r>
            <a:r>
              <a:rPr sz="2150" spc="65" dirty="0">
                <a:solidFill>
                  <a:srgbClr val="24292E"/>
                </a:solidFill>
                <a:latin typeface="Arial"/>
                <a:cs typeface="Arial"/>
              </a:rPr>
              <a:t> </a:t>
            </a:r>
            <a:r>
              <a:rPr sz="2150" dirty="0">
                <a:solidFill>
                  <a:srgbClr val="24292E"/>
                </a:solidFill>
                <a:latin typeface="Arial"/>
                <a:cs typeface="Arial"/>
              </a:rPr>
              <a:t>in</a:t>
            </a:r>
            <a:r>
              <a:rPr sz="2150" spc="65" dirty="0">
                <a:solidFill>
                  <a:srgbClr val="24292E"/>
                </a:solidFill>
                <a:latin typeface="Arial"/>
                <a:cs typeface="Arial"/>
              </a:rPr>
              <a:t> </a:t>
            </a:r>
            <a:r>
              <a:rPr sz="2150" spc="-25" dirty="0">
                <a:solidFill>
                  <a:srgbClr val="24292E"/>
                </a:solidFill>
                <a:latin typeface="Arial"/>
                <a:cs typeface="Arial"/>
              </a:rPr>
              <a:t>the </a:t>
            </a:r>
            <a:r>
              <a:rPr sz="2150" spc="-10" dirty="0">
                <a:solidFill>
                  <a:srgbClr val="24292E"/>
                </a:solidFill>
                <a:latin typeface="Arial"/>
                <a:cs typeface="Arial"/>
              </a:rPr>
              <a:t>Netherlands.</a:t>
            </a:r>
            <a:endParaRPr sz="2150" dirty="0">
              <a:latin typeface="Arial"/>
              <a:cs typeface="Arial"/>
            </a:endParaRPr>
          </a:p>
        </p:txBody>
      </p:sp>
    </p:spTree>
    <p:extLst>
      <p:ext uri="{BB962C8B-B14F-4D97-AF65-F5344CB8AC3E}">
        <p14:creationId xmlns:p14="http://schemas.microsoft.com/office/powerpoint/2010/main" val="445971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28BE5A6-8F4E-FF8A-8210-EDB56D50C1F8}"/>
              </a:ext>
            </a:extLst>
          </p:cNvPr>
          <p:cNvSpPr txBox="1">
            <a:spLocks/>
          </p:cNvSpPr>
          <p:nvPr/>
        </p:nvSpPr>
        <p:spPr>
          <a:xfrm>
            <a:off x="703344" y="184368"/>
            <a:ext cx="3995420" cy="456565"/>
          </a:xfrm>
          <a:prstGeom prst="rect">
            <a:avLst/>
          </a:prstGeom>
        </p:spPr>
        <p:txBody>
          <a:bodyPr vert="horz" wrap="square" lIns="0" tIns="15875"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sz="2800" dirty="0">
                <a:solidFill>
                  <a:srgbClr val="24292E"/>
                </a:solidFill>
              </a:rPr>
              <a:t>Gender</a:t>
            </a:r>
            <a:r>
              <a:rPr lang="en-GB" sz="2800" spc="-20" dirty="0">
                <a:solidFill>
                  <a:srgbClr val="24292E"/>
                </a:solidFill>
              </a:rPr>
              <a:t> </a:t>
            </a:r>
            <a:r>
              <a:rPr lang="en-GB" sz="2800" spc="-10" dirty="0">
                <a:solidFill>
                  <a:srgbClr val="24292E"/>
                </a:solidFill>
              </a:rPr>
              <a:t>Representation</a:t>
            </a:r>
            <a:endParaRPr lang="en-GB" sz="2800" dirty="0"/>
          </a:p>
        </p:txBody>
      </p:sp>
      <p:sp>
        <p:nvSpPr>
          <p:cNvPr id="3" name="object 7">
            <a:extLst>
              <a:ext uri="{FF2B5EF4-FFF2-40B4-BE49-F238E27FC236}">
                <a16:creationId xmlns:a16="http://schemas.microsoft.com/office/drawing/2014/main" id="{5FA0B06F-8019-C985-A780-0C04B84DE285}"/>
              </a:ext>
            </a:extLst>
          </p:cNvPr>
          <p:cNvSpPr txBox="1"/>
          <p:nvPr/>
        </p:nvSpPr>
        <p:spPr>
          <a:xfrm>
            <a:off x="1291420" y="828172"/>
            <a:ext cx="9053652" cy="5654625"/>
          </a:xfrm>
          <a:prstGeom prst="rect">
            <a:avLst/>
          </a:prstGeom>
        </p:spPr>
        <p:txBody>
          <a:bodyPr vert="horz" wrap="square" lIns="0" tIns="12065" rIns="0" bIns="0" rtlCol="0">
            <a:spAutoFit/>
          </a:bodyPr>
          <a:lstStyle/>
          <a:p>
            <a:pPr marL="564515" marR="69215" indent="-552450">
              <a:lnSpc>
                <a:spcPct val="125000"/>
              </a:lnSpc>
              <a:spcBef>
                <a:spcPts val="95"/>
              </a:spcBef>
              <a:buFont typeface="Arial" panose="020B0604020202020204" pitchFamily="34" charset="0"/>
              <a:buChar char="•"/>
            </a:pPr>
            <a:r>
              <a:rPr sz="2150" dirty="0">
                <a:solidFill>
                  <a:srgbClr val="0366D5"/>
                </a:solidFill>
                <a:latin typeface="Arial"/>
                <a:cs typeface="Arial"/>
                <a:hlinkClick r:id="rId2"/>
              </a:rPr>
              <a:t>Dietz</a:t>
            </a:r>
            <a:r>
              <a:rPr sz="2150" spc="45" dirty="0">
                <a:solidFill>
                  <a:srgbClr val="0366D5"/>
                </a:solidFill>
                <a:latin typeface="Arial"/>
                <a:cs typeface="Arial"/>
                <a:hlinkClick r:id="rId2"/>
              </a:rPr>
              <a:t> </a:t>
            </a:r>
            <a:r>
              <a:rPr sz="2150" dirty="0">
                <a:solidFill>
                  <a:srgbClr val="0366D5"/>
                </a:solidFill>
                <a:latin typeface="Arial"/>
                <a:cs typeface="Arial"/>
                <a:hlinkClick r:id="rId2"/>
              </a:rPr>
              <a:t>(1998)</a:t>
            </a:r>
            <a:r>
              <a:rPr sz="2150" spc="55" dirty="0">
                <a:solidFill>
                  <a:srgbClr val="0366D5"/>
                </a:solidFill>
                <a:latin typeface="Arial"/>
                <a:cs typeface="Arial"/>
              </a:rPr>
              <a:t> </a:t>
            </a:r>
            <a:r>
              <a:rPr sz="2150" dirty="0">
                <a:solidFill>
                  <a:srgbClr val="24292E"/>
                </a:solidFill>
                <a:latin typeface="Arial"/>
                <a:cs typeface="Arial"/>
              </a:rPr>
              <a:t>-</a:t>
            </a:r>
            <a:r>
              <a:rPr sz="2150" spc="55" dirty="0">
                <a:solidFill>
                  <a:srgbClr val="24292E"/>
                </a:solidFill>
                <a:latin typeface="Arial"/>
                <a:cs typeface="Arial"/>
              </a:rPr>
              <a:t> </a:t>
            </a:r>
            <a:r>
              <a:rPr sz="2150" dirty="0">
                <a:solidFill>
                  <a:srgbClr val="24292E"/>
                </a:solidFill>
                <a:latin typeface="Arial"/>
                <a:cs typeface="Arial"/>
              </a:rPr>
              <a:t>Effect</a:t>
            </a:r>
            <a:r>
              <a:rPr sz="2150" spc="50" dirty="0">
                <a:solidFill>
                  <a:srgbClr val="24292E"/>
                </a:solidFill>
                <a:latin typeface="Arial"/>
                <a:cs typeface="Arial"/>
              </a:rPr>
              <a:t> </a:t>
            </a:r>
            <a:r>
              <a:rPr sz="2150" dirty="0">
                <a:solidFill>
                  <a:srgbClr val="24292E"/>
                </a:solidFill>
                <a:latin typeface="Arial"/>
                <a:cs typeface="Arial"/>
              </a:rPr>
              <a:t>of</a:t>
            </a:r>
            <a:r>
              <a:rPr sz="2150" spc="55" dirty="0">
                <a:solidFill>
                  <a:srgbClr val="24292E"/>
                </a:solidFill>
                <a:latin typeface="Arial"/>
                <a:cs typeface="Arial"/>
              </a:rPr>
              <a:t> </a:t>
            </a:r>
            <a:r>
              <a:rPr sz="2150" dirty="0">
                <a:solidFill>
                  <a:srgbClr val="24292E"/>
                </a:solidFill>
                <a:latin typeface="Arial"/>
                <a:cs typeface="Arial"/>
              </a:rPr>
              <a:t>games</a:t>
            </a:r>
            <a:r>
              <a:rPr sz="2150" spc="55" dirty="0">
                <a:solidFill>
                  <a:srgbClr val="24292E"/>
                </a:solidFill>
                <a:latin typeface="Arial"/>
                <a:cs typeface="Arial"/>
              </a:rPr>
              <a:t> </a:t>
            </a:r>
            <a:r>
              <a:rPr sz="2150" dirty="0">
                <a:solidFill>
                  <a:srgbClr val="24292E"/>
                </a:solidFill>
                <a:latin typeface="Arial"/>
                <a:cs typeface="Arial"/>
              </a:rPr>
              <a:t>on</a:t>
            </a:r>
            <a:r>
              <a:rPr sz="2150" spc="55" dirty="0">
                <a:solidFill>
                  <a:srgbClr val="24292E"/>
                </a:solidFill>
                <a:latin typeface="Arial"/>
                <a:cs typeface="Arial"/>
              </a:rPr>
              <a:t> </a:t>
            </a:r>
            <a:r>
              <a:rPr sz="2150" dirty="0">
                <a:solidFill>
                  <a:srgbClr val="24292E"/>
                </a:solidFill>
                <a:latin typeface="Arial"/>
                <a:cs typeface="Arial"/>
              </a:rPr>
              <a:t>gender</a:t>
            </a:r>
            <a:r>
              <a:rPr sz="2150" spc="55" dirty="0">
                <a:solidFill>
                  <a:srgbClr val="24292E"/>
                </a:solidFill>
                <a:latin typeface="Arial"/>
                <a:cs typeface="Arial"/>
              </a:rPr>
              <a:t> </a:t>
            </a:r>
            <a:r>
              <a:rPr sz="2150" dirty="0">
                <a:solidFill>
                  <a:srgbClr val="24292E"/>
                </a:solidFill>
                <a:latin typeface="Arial"/>
                <a:cs typeface="Arial"/>
              </a:rPr>
              <a:t>representation</a:t>
            </a:r>
            <a:r>
              <a:rPr sz="2150" spc="55" dirty="0">
                <a:solidFill>
                  <a:srgbClr val="24292E"/>
                </a:solidFill>
                <a:latin typeface="Arial"/>
                <a:cs typeface="Arial"/>
              </a:rPr>
              <a:t> </a:t>
            </a:r>
            <a:r>
              <a:rPr sz="2150" spc="-10" dirty="0">
                <a:solidFill>
                  <a:srgbClr val="24292E"/>
                </a:solidFill>
                <a:latin typeface="Arial"/>
                <a:cs typeface="Arial"/>
              </a:rPr>
              <a:t>explored </a:t>
            </a:r>
            <a:endParaRPr lang="en-GB" sz="2150" spc="-10" dirty="0">
              <a:solidFill>
                <a:srgbClr val="24292E"/>
              </a:solidFill>
              <a:latin typeface="Arial"/>
              <a:cs typeface="Arial"/>
            </a:endParaRPr>
          </a:p>
          <a:p>
            <a:pPr marL="1021715" marR="69215" lvl="1" indent="-552450">
              <a:lnSpc>
                <a:spcPct val="125000"/>
              </a:lnSpc>
              <a:spcBef>
                <a:spcPts val="95"/>
              </a:spcBef>
              <a:buFont typeface="Arial" panose="020B0604020202020204" pitchFamily="34" charset="0"/>
              <a:buChar char="•"/>
            </a:pPr>
            <a:r>
              <a:rPr sz="2150" dirty="0">
                <a:solidFill>
                  <a:srgbClr val="24292E"/>
                </a:solidFill>
                <a:latin typeface="Arial"/>
                <a:cs typeface="Arial"/>
              </a:rPr>
              <a:t>Female</a:t>
            </a:r>
            <a:r>
              <a:rPr sz="2150" spc="90" dirty="0">
                <a:solidFill>
                  <a:srgbClr val="24292E"/>
                </a:solidFill>
                <a:latin typeface="Arial"/>
                <a:cs typeface="Arial"/>
              </a:rPr>
              <a:t> </a:t>
            </a:r>
            <a:r>
              <a:rPr sz="2150" dirty="0">
                <a:solidFill>
                  <a:srgbClr val="24292E"/>
                </a:solidFill>
                <a:latin typeface="Arial"/>
                <a:cs typeface="Arial"/>
              </a:rPr>
              <a:t>characters</a:t>
            </a:r>
            <a:r>
              <a:rPr sz="2150" spc="90" dirty="0">
                <a:solidFill>
                  <a:srgbClr val="24292E"/>
                </a:solidFill>
                <a:latin typeface="Arial"/>
                <a:cs typeface="Arial"/>
              </a:rPr>
              <a:t> </a:t>
            </a:r>
            <a:r>
              <a:rPr sz="2150" spc="-10" dirty="0">
                <a:solidFill>
                  <a:srgbClr val="24292E"/>
                </a:solidFill>
                <a:latin typeface="Arial"/>
                <a:cs typeface="Arial"/>
              </a:rPr>
              <a:t>limited</a:t>
            </a:r>
            <a:endParaRPr sz="2150" dirty="0">
              <a:latin typeface="Arial"/>
              <a:cs typeface="Arial"/>
            </a:endParaRPr>
          </a:p>
          <a:p>
            <a:pPr marL="1364615" marR="5080" lvl="1" indent="-342900">
              <a:lnSpc>
                <a:spcPct val="145300"/>
              </a:lnSpc>
              <a:buFont typeface="Arial" panose="020B0604020202020204" pitchFamily="34" charset="0"/>
              <a:buChar char="•"/>
            </a:pPr>
            <a:r>
              <a:rPr sz="2150" dirty="0">
                <a:solidFill>
                  <a:srgbClr val="24292E"/>
                </a:solidFill>
                <a:latin typeface="Arial"/>
                <a:cs typeface="Arial"/>
              </a:rPr>
              <a:t>Most</a:t>
            </a:r>
            <a:r>
              <a:rPr sz="2150" spc="55" dirty="0">
                <a:solidFill>
                  <a:srgbClr val="24292E"/>
                </a:solidFill>
                <a:latin typeface="Arial"/>
                <a:cs typeface="Arial"/>
              </a:rPr>
              <a:t> </a:t>
            </a:r>
            <a:r>
              <a:rPr sz="2150" dirty="0">
                <a:solidFill>
                  <a:srgbClr val="24292E"/>
                </a:solidFill>
                <a:latin typeface="Arial"/>
                <a:cs typeface="Arial"/>
              </a:rPr>
              <a:t>are</a:t>
            </a:r>
            <a:r>
              <a:rPr sz="2150" spc="50" dirty="0">
                <a:solidFill>
                  <a:srgbClr val="24292E"/>
                </a:solidFill>
                <a:latin typeface="Arial"/>
                <a:cs typeface="Arial"/>
              </a:rPr>
              <a:t> </a:t>
            </a:r>
            <a:r>
              <a:rPr sz="2150" dirty="0">
                <a:solidFill>
                  <a:srgbClr val="24292E"/>
                </a:solidFill>
                <a:latin typeface="Arial"/>
                <a:cs typeface="Arial"/>
              </a:rPr>
              <a:t>victims</a:t>
            </a:r>
            <a:r>
              <a:rPr sz="2150" spc="55" dirty="0">
                <a:solidFill>
                  <a:srgbClr val="24292E"/>
                </a:solidFill>
                <a:latin typeface="Arial"/>
                <a:cs typeface="Arial"/>
              </a:rPr>
              <a:t> </a:t>
            </a:r>
            <a:r>
              <a:rPr sz="2150" dirty="0">
                <a:solidFill>
                  <a:srgbClr val="24292E"/>
                </a:solidFill>
                <a:latin typeface="Arial"/>
                <a:cs typeface="Arial"/>
              </a:rPr>
              <a:t>(to</a:t>
            </a:r>
            <a:r>
              <a:rPr sz="2150" spc="50" dirty="0">
                <a:solidFill>
                  <a:srgbClr val="24292E"/>
                </a:solidFill>
                <a:latin typeface="Arial"/>
                <a:cs typeface="Arial"/>
              </a:rPr>
              <a:t> </a:t>
            </a:r>
            <a:r>
              <a:rPr sz="2150" dirty="0">
                <a:solidFill>
                  <a:srgbClr val="24292E"/>
                </a:solidFill>
                <a:latin typeface="Arial"/>
                <a:cs typeface="Arial"/>
              </a:rPr>
              <a:t>be</a:t>
            </a:r>
            <a:r>
              <a:rPr sz="2150" spc="55" dirty="0">
                <a:solidFill>
                  <a:srgbClr val="24292E"/>
                </a:solidFill>
                <a:latin typeface="Arial"/>
                <a:cs typeface="Arial"/>
              </a:rPr>
              <a:t> </a:t>
            </a:r>
            <a:r>
              <a:rPr sz="2150" dirty="0">
                <a:solidFill>
                  <a:srgbClr val="24292E"/>
                </a:solidFill>
                <a:latin typeface="Arial"/>
                <a:cs typeface="Arial"/>
              </a:rPr>
              <a:t>saved,)</a:t>
            </a:r>
            <a:r>
              <a:rPr sz="2150" spc="55" dirty="0">
                <a:solidFill>
                  <a:srgbClr val="24292E"/>
                </a:solidFill>
                <a:latin typeface="Arial"/>
                <a:cs typeface="Arial"/>
              </a:rPr>
              <a:t> </a:t>
            </a:r>
            <a:r>
              <a:rPr sz="2150" dirty="0">
                <a:solidFill>
                  <a:srgbClr val="24292E"/>
                </a:solidFill>
                <a:latin typeface="Arial"/>
                <a:cs typeface="Arial"/>
              </a:rPr>
              <a:t>or</a:t>
            </a:r>
            <a:r>
              <a:rPr sz="2150" spc="50" dirty="0">
                <a:solidFill>
                  <a:srgbClr val="24292E"/>
                </a:solidFill>
                <a:latin typeface="Arial"/>
                <a:cs typeface="Arial"/>
              </a:rPr>
              <a:t> </a:t>
            </a:r>
            <a:r>
              <a:rPr sz="2150" dirty="0">
                <a:solidFill>
                  <a:srgbClr val="24292E"/>
                </a:solidFill>
                <a:latin typeface="Arial"/>
                <a:cs typeface="Arial"/>
              </a:rPr>
              <a:t>antagonists</a:t>
            </a:r>
            <a:r>
              <a:rPr sz="2150" spc="55" dirty="0">
                <a:solidFill>
                  <a:srgbClr val="24292E"/>
                </a:solidFill>
                <a:latin typeface="Arial"/>
                <a:cs typeface="Arial"/>
              </a:rPr>
              <a:t> </a:t>
            </a:r>
            <a:r>
              <a:rPr sz="2150" dirty="0">
                <a:solidFill>
                  <a:srgbClr val="24292E"/>
                </a:solidFill>
                <a:latin typeface="Arial"/>
                <a:cs typeface="Arial"/>
              </a:rPr>
              <a:t>(evil</a:t>
            </a:r>
            <a:r>
              <a:rPr sz="2150" spc="50" dirty="0">
                <a:solidFill>
                  <a:srgbClr val="24292E"/>
                </a:solidFill>
                <a:latin typeface="Arial"/>
                <a:cs typeface="Arial"/>
              </a:rPr>
              <a:t> </a:t>
            </a:r>
            <a:r>
              <a:rPr sz="2150" dirty="0">
                <a:solidFill>
                  <a:srgbClr val="24292E"/>
                </a:solidFill>
                <a:latin typeface="Arial"/>
                <a:cs typeface="Arial"/>
              </a:rPr>
              <a:t>witch</a:t>
            </a:r>
            <a:r>
              <a:rPr sz="2150" spc="55" dirty="0">
                <a:solidFill>
                  <a:srgbClr val="24292E"/>
                </a:solidFill>
                <a:latin typeface="Arial"/>
                <a:cs typeface="Arial"/>
              </a:rPr>
              <a:t> </a:t>
            </a:r>
            <a:r>
              <a:rPr sz="2150" spc="-10" dirty="0">
                <a:solidFill>
                  <a:srgbClr val="24292E"/>
                </a:solidFill>
                <a:latin typeface="Arial"/>
                <a:cs typeface="Arial"/>
              </a:rPr>
              <a:t>etc.)</a:t>
            </a:r>
            <a:endParaRPr lang="en-GB" sz="2150" spc="-10" dirty="0">
              <a:solidFill>
                <a:srgbClr val="24292E"/>
              </a:solidFill>
              <a:latin typeface="Arial"/>
              <a:cs typeface="Arial"/>
            </a:endParaRPr>
          </a:p>
          <a:p>
            <a:pPr marL="907415" marR="5080" indent="-342900">
              <a:lnSpc>
                <a:spcPct val="145300"/>
              </a:lnSpc>
              <a:buFont typeface="Arial" panose="020B0604020202020204" pitchFamily="34" charset="0"/>
              <a:buChar char="•"/>
            </a:pPr>
            <a:r>
              <a:rPr sz="2150" dirty="0">
                <a:solidFill>
                  <a:srgbClr val="24292E"/>
                </a:solidFill>
                <a:latin typeface="Arial"/>
                <a:cs typeface="Arial"/>
              </a:rPr>
              <a:t>Sex</a:t>
            </a:r>
            <a:r>
              <a:rPr sz="2150" spc="40" dirty="0">
                <a:solidFill>
                  <a:srgbClr val="24292E"/>
                </a:solidFill>
                <a:latin typeface="Arial"/>
                <a:cs typeface="Arial"/>
              </a:rPr>
              <a:t> </a:t>
            </a:r>
            <a:r>
              <a:rPr sz="2150" spc="-10" dirty="0">
                <a:solidFill>
                  <a:srgbClr val="24292E"/>
                </a:solidFill>
                <a:latin typeface="Arial"/>
                <a:cs typeface="Arial"/>
              </a:rPr>
              <a:t>objects</a:t>
            </a:r>
            <a:endParaRPr lang="en-GB" sz="2150" spc="-10" dirty="0">
              <a:solidFill>
                <a:srgbClr val="24292E"/>
              </a:solidFill>
              <a:latin typeface="Arial"/>
              <a:cs typeface="Arial"/>
            </a:endParaRPr>
          </a:p>
          <a:p>
            <a:pPr marL="907415" marR="5080" indent="-342900">
              <a:lnSpc>
                <a:spcPct val="145300"/>
              </a:lnSpc>
              <a:buFont typeface="Arial" panose="020B0604020202020204" pitchFamily="34" charset="0"/>
              <a:buChar char="•"/>
            </a:pPr>
            <a:r>
              <a:rPr lang="en-GB" sz="2150" spc="-10" dirty="0">
                <a:solidFill>
                  <a:srgbClr val="24292E"/>
                </a:solidFill>
                <a:latin typeface="Arial"/>
                <a:cs typeface="Arial"/>
              </a:rPr>
              <a:t>The </a:t>
            </a:r>
            <a:r>
              <a:rPr lang="en-GB" sz="2150" i="1" spc="-10" dirty="0">
                <a:solidFill>
                  <a:srgbClr val="24292E"/>
                </a:solidFill>
                <a:latin typeface="Arial"/>
                <a:cs typeface="Arial"/>
              </a:rPr>
              <a:t>Femme Fatale</a:t>
            </a:r>
            <a:r>
              <a:rPr lang="en-GB" sz="2150" spc="-10" dirty="0">
                <a:solidFill>
                  <a:srgbClr val="24292E"/>
                </a:solidFill>
                <a:latin typeface="Arial"/>
                <a:cs typeface="Arial"/>
              </a:rPr>
              <a:t> – Emerged in cinema in the 1940’s, around the time that women started to join the workforce, and again in the 1980’s around the time of Second Wave Feminism. Reaction to the perceived threat of Feminism? </a:t>
            </a:r>
            <a:r>
              <a:rPr lang="en-GB" sz="2150" spc="-10" dirty="0">
                <a:solidFill>
                  <a:srgbClr val="24292E"/>
                </a:solidFill>
                <a:latin typeface="Arial"/>
                <a:cs typeface="Arial"/>
                <a:hlinkClick r:id="rId3"/>
              </a:rPr>
              <a:t>Malkowski (2017)</a:t>
            </a:r>
            <a:r>
              <a:rPr lang="en-GB" sz="2150" spc="-10" dirty="0">
                <a:solidFill>
                  <a:srgbClr val="24292E"/>
                </a:solidFill>
                <a:latin typeface="Arial"/>
                <a:cs typeface="Arial"/>
              </a:rPr>
              <a:t>.</a:t>
            </a:r>
          </a:p>
          <a:p>
            <a:pPr marL="907415" marR="5080" indent="-342900">
              <a:lnSpc>
                <a:spcPct val="145300"/>
              </a:lnSpc>
              <a:buFont typeface="Arial" panose="020B0604020202020204" pitchFamily="34" charset="0"/>
              <a:buChar char="•"/>
            </a:pPr>
            <a:r>
              <a:rPr lang="en-GB" sz="2150" spc="-10" dirty="0">
                <a:solidFill>
                  <a:srgbClr val="24292E"/>
                </a:solidFill>
                <a:latin typeface="Arial"/>
                <a:cs typeface="Arial"/>
              </a:rPr>
              <a:t>Ludic </a:t>
            </a:r>
            <a:r>
              <a:rPr lang="en-GB" sz="2150" i="1" spc="-10" dirty="0">
                <a:solidFill>
                  <a:srgbClr val="24292E"/>
                </a:solidFill>
                <a:latin typeface="Arial"/>
                <a:cs typeface="Arial"/>
              </a:rPr>
              <a:t>Femme Fatale </a:t>
            </a:r>
            <a:r>
              <a:rPr lang="en-GB" sz="2150" spc="-10" dirty="0">
                <a:solidFill>
                  <a:srgbClr val="24292E"/>
                </a:solidFill>
                <a:latin typeface="Arial"/>
                <a:cs typeface="Arial"/>
              </a:rPr>
              <a:t>is more recent.</a:t>
            </a:r>
          </a:p>
          <a:p>
            <a:pPr marL="1364615" marR="5080" lvl="1" indent="-342900">
              <a:lnSpc>
                <a:spcPct val="145300"/>
              </a:lnSpc>
              <a:buFont typeface="Arial" panose="020B0604020202020204" pitchFamily="34" charset="0"/>
              <a:buChar char="•"/>
            </a:pPr>
            <a:r>
              <a:rPr lang="en-GB" sz="2150" spc="-10" dirty="0">
                <a:solidFill>
                  <a:srgbClr val="24292E"/>
                </a:solidFill>
                <a:latin typeface="Arial"/>
                <a:cs typeface="Arial"/>
              </a:rPr>
              <a:t> Max Payne 2 – Mona Sax: Strong </a:t>
            </a:r>
            <a:r>
              <a:rPr lang="en-GB" sz="2150" i="1" spc="-10" dirty="0">
                <a:solidFill>
                  <a:srgbClr val="24292E"/>
                </a:solidFill>
                <a:latin typeface="Arial"/>
                <a:cs typeface="Arial"/>
              </a:rPr>
              <a:t>neo femme fatale </a:t>
            </a:r>
            <a:r>
              <a:rPr lang="en-GB" sz="2150" spc="-10" dirty="0">
                <a:solidFill>
                  <a:srgbClr val="24292E"/>
                </a:solidFill>
                <a:latin typeface="Arial"/>
                <a:cs typeface="Arial"/>
              </a:rPr>
              <a:t>or male protagonist re-skin?</a:t>
            </a:r>
            <a:endParaRPr sz="2150" dirty="0">
              <a:latin typeface="Arial"/>
              <a:cs typeface="Arial"/>
            </a:endParaRPr>
          </a:p>
          <a:p>
            <a:pPr marL="355600" indent="-342900">
              <a:lnSpc>
                <a:spcPct val="100000"/>
              </a:lnSpc>
              <a:spcBef>
                <a:spcPts val="1245"/>
              </a:spcBef>
              <a:buFont typeface="Arial" panose="020B0604020202020204" pitchFamily="34" charset="0"/>
              <a:buChar char="•"/>
            </a:pPr>
            <a:r>
              <a:rPr sz="2150" dirty="0">
                <a:solidFill>
                  <a:srgbClr val="24292E"/>
                </a:solidFill>
                <a:latin typeface="Arial"/>
                <a:cs typeface="Arial"/>
              </a:rPr>
              <a:t>Children</a:t>
            </a:r>
            <a:r>
              <a:rPr sz="2150" spc="50" dirty="0">
                <a:solidFill>
                  <a:srgbClr val="24292E"/>
                </a:solidFill>
                <a:latin typeface="Arial"/>
                <a:cs typeface="Arial"/>
              </a:rPr>
              <a:t> </a:t>
            </a:r>
            <a:r>
              <a:rPr sz="2150" dirty="0">
                <a:solidFill>
                  <a:srgbClr val="24292E"/>
                </a:solidFill>
                <a:latin typeface="Arial"/>
                <a:cs typeface="Arial"/>
              </a:rPr>
              <a:t>are</a:t>
            </a:r>
            <a:r>
              <a:rPr sz="2150" spc="60" dirty="0">
                <a:solidFill>
                  <a:srgbClr val="24292E"/>
                </a:solidFill>
                <a:latin typeface="Arial"/>
                <a:cs typeface="Arial"/>
              </a:rPr>
              <a:t> </a:t>
            </a:r>
            <a:r>
              <a:rPr sz="2150" dirty="0">
                <a:solidFill>
                  <a:srgbClr val="24292E"/>
                </a:solidFill>
                <a:latin typeface="Arial"/>
                <a:cs typeface="Arial"/>
              </a:rPr>
              <a:t>still</a:t>
            </a:r>
            <a:r>
              <a:rPr sz="2150" spc="65" dirty="0">
                <a:solidFill>
                  <a:srgbClr val="24292E"/>
                </a:solidFill>
                <a:latin typeface="Arial"/>
                <a:cs typeface="Arial"/>
              </a:rPr>
              <a:t> </a:t>
            </a:r>
            <a:r>
              <a:rPr sz="2150" dirty="0">
                <a:solidFill>
                  <a:srgbClr val="24292E"/>
                </a:solidFill>
                <a:latin typeface="Arial"/>
                <a:cs typeface="Arial"/>
              </a:rPr>
              <a:t>learning</a:t>
            </a:r>
            <a:r>
              <a:rPr sz="2150" spc="60" dirty="0">
                <a:solidFill>
                  <a:srgbClr val="24292E"/>
                </a:solidFill>
                <a:latin typeface="Arial"/>
                <a:cs typeface="Arial"/>
              </a:rPr>
              <a:t> </a:t>
            </a:r>
            <a:r>
              <a:rPr sz="2150" dirty="0">
                <a:solidFill>
                  <a:srgbClr val="24292E"/>
                </a:solidFill>
                <a:latin typeface="Arial"/>
                <a:cs typeface="Arial"/>
              </a:rPr>
              <a:t>about</a:t>
            </a:r>
            <a:r>
              <a:rPr sz="2150" spc="60" dirty="0">
                <a:solidFill>
                  <a:srgbClr val="24292E"/>
                </a:solidFill>
                <a:latin typeface="Arial"/>
                <a:cs typeface="Arial"/>
              </a:rPr>
              <a:t> </a:t>
            </a:r>
            <a:r>
              <a:rPr sz="2150" dirty="0">
                <a:solidFill>
                  <a:srgbClr val="24292E"/>
                </a:solidFill>
                <a:latin typeface="Arial"/>
                <a:cs typeface="Arial"/>
              </a:rPr>
              <a:t>gender</a:t>
            </a:r>
            <a:r>
              <a:rPr sz="2150" spc="60" dirty="0">
                <a:solidFill>
                  <a:srgbClr val="24292E"/>
                </a:solidFill>
                <a:latin typeface="Arial"/>
                <a:cs typeface="Arial"/>
              </a:rPr>
              <a:t> </a:t>
            </a:r>
            <a:r>
              <a:rPr sz="2150" dirty="0">
                <a:solidFill>
                  <a:srgbClr val="24292E"/>
                </a:solidFill>
                <a:latin typeface="Arial"/>
                <a:cs typeface="Arial"/>
              </a:rPr>
              <a:t>roles</a:t>
            </a:r>
            <a:r>
              <a:rPr sz="2150" spc="60" dirty="0">
                <a:solidFill>
                  <a:srgbClr val="24292E"/>
                </a:solidFill>
                <a:latin typeface="Arial"/>
                <a:cs typeface="Arial"/>
              </a:rPr>
              <a:t> </a:t>
            </a:r>
            <a:r>
              <a:rPr sz="2150" dirty="0">
                <a:solidFill>
                  <a:srgbClr val="24292E"/>
                </a:solidFill>
                <a:latin typeface="Arial"/>
                <a:cs typeface="Arial"/>
              </a:rPr>
              <a:t>(social</a:t>
            </a:r>
            <a:r>
              <a:rPr sz="2150" spc="65" dirty="0">
                <a:solidFill>
                  <a:srgbClr val="24292E"/>
                </a:solidFill>
                <a:latin typeface="Arial"/>
                <a:cs typeface="Arial"/>
              </a:rPr>
              <a:t> </a:t>
            </a:r>
            <a:r>
              <a:rPr sz="2150" spc="-10" dirty="0">
                <a:solidFill>
                  <a:srgbClr val="24292E"/>
                </a:solidFill>
                <a:latin typeface="Arial"/>
                <a:cs typeface="Arial"/>
              </a:rPr>
              <a:t>learning).</a:t>
            </a:r>
            <a:endParaRPr sz="2150" dirty="0">
              <a:latin typeface="Arial"/>
              <a:cs typeface="Arial"/>
            </a:endParaRPr>
          </a:p>
        </p:txBody>
      </p:sp>
    </p:spTree>
    <p:extLst>
      <p:ext uri="{BB962C8B-B14F-4D97-AF65-F5344CB8AC3E}">
        <p14:creationId xmlns:p14="http://schemas.microsoft.com/office/powerpoint/2010/main" val="3540040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20707D-5841-41A3-B3F5-FD5979CAE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14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F05012-3070-48EC-BC58-E908A8D70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6" name="Picture 5" descr="A group of women holding guns&#10;&#10;Description automatically generated">
            <a:extLst>
              <a:ext uri="{FF2B5EF4-FFF2-40B4-BE49-F238E27FC236}">
                <a16:creationId xmlns:a16="http://schemas.microsoft.com/office/drawing/2014/main" id="{2496BD6B-5222-AB3D-732D-9B46D2C9C866}"/>
              </a:ext>
            </a:extLst>
          </p:cNvPr>
          <p:cNvPicPr>
            <a:picLocks noChangeAspect="1"/>
          </p:cNvPicPr>
          <p:nvPr/>
        </p:nvPicPr>
        <p:blipFill>
          <a:blip r:embed="rId4">
            <a:extLst>
              <a:ext uri="{28A0092B-C50C-407E-A947-70E740481C1C}">
                <a14:useLocalDpi xmlns:a14="http://schemas.microsoft.com/office/drawing/2010/main" val="0"/>
              </a:ext>
            </a:extLst>
          </a:blip>
          <a:srcRect r="1" b="16594"/>
          <a:stretch/>
        </p:blipFill>
        <p:spPr>
          <a:xfrm>
            <a:off x="643467" y="643467"/>
            <a:ext cx="10905066" cy="5571066"/>
          </a:xfrm>
          <a:prstGeom prst="rect">
            <a:avLst/>
          </a:prstGeom>
        </p:spPr>
      </p:pic>
      <p:sp>
        <p:nvSpPr>
          <p:cNvPr id="4" name="Slide Number Placeholder 3">
            <a:extLst>
              <a:ext uri="{FF2B5EF4-FFF2-40B4-BE49-F238E27FC236}">
                <a16:creationId xmlns:a16="http://schemas.microsoft.com/office/drawing/2014/main" id="{F33C1D7B-E69F-1844-9022-54A8D50713CA}"/>
              </a:ext>
            </a:extLst>
          </p:cNvPr>
          <p:cNvSpPr>
            <a:spLocks noGrp="1"/>
          </p:cNvSpPr>
          <p:nvPr>
            <p:ph type="sldNum" sz="quarter" idx="12"/>
          </p:nvPr>
        </p:nvSpPr>
        <p:spPr>
          <a:xfrm>
            <a:off x="11311128" y="6383394"/>
            <a:ext cx="640080" cy="365125"/>
          </a:xfrm>
        </p:spPr>
        <p:txBody>
          <a:bodyPr>
            <a:normAutofit/>
          </a:bodyPr>
          <a:lstStyle/>
          <a:p>
            <a:pPr>
              <a:spcAft>
                <a:spcPts val="600"/>
              </a:spcAft>
            </a:pPr>
            <a:fld id="{7BE69E03-4804-4553-A1EC-F089884EF50F}" type="slidenum">
              <a:rPr lang="en-US" smtClean="0"/>
              <a:pPr>
                <a:spcAft>
                  <a:spcPts val="600"/>
                </a:spcAft>
              </a:pPr>
              <a:t>22</a:t>
            </a:fld>
            <a:endParaRPr lang="en-US"/>
          </a:p>
        </p:txBody>
      </p:sp>
      <p:sp>
        <p:nvSpPr>
          <p:cNvPr id="15" name="Rectangle 14">
            <a:extLst>
              <a:ext uri="{FF2B5EF4-FFF2-40B4-BE49-F238E27FC236}">
                <a16:creationId xmlns:a16="http://schemas.microsoft.com/office/drawing/2014/main" id="{33EAD004-AB0B-4352-9991-A040EA93D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887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C6FAD9-E47F-4B85-A4F9-01141E66B2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6" name="Rectangle 15">
            <a:extLst>
              <a:ext uri="{FF2B5EF4-FFF2-40B4-BE49-F238E27FC236}">
                <a16:creationId xmlns:a16="http://schemas.microsoft.com/office/drawing/2014/main" id="{25B4D5C2-119A-4EDD-B133-0AB95E13B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8" name="Rectangle 17">
            <a:extLst>
              <a:ext uri="{FF2B5EF4-FFF2-40B4-BE49-F238E27FC236}">
                <a16:creationId xmlns:a16="http://schemas.microsoft.com/office/drawing/2014/main" id="{9156409A-DE97-4AEE-9F01-B945ED0FE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nvGrpSpPr>
          <p:cNvPr id="20" name="Group 19">
            <a:extLst>
              <a:ext uri="{FF2B5EF4-FFF2-40B4-BE49-F238E27FC236}">
                <a16:creationId xmlns:a16="http://schemas.microsoft.com/office/drawing/2014/main" id="{3D54EEE6-F9E7-4CBE-A820-AA9911D92A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5" name="Oval 44">
              <a:extLst>
                <a:ext uri="{FF2B5EF4-FFF2-40B4-BE49-F238E27FC236}">
                  <a16:creationId xmlns:a16="http://schemas.microsoft.com/office/drawing/2014/main" id="{C5669BB3-665C-4AE6-916A-9600A6995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GB"/>
            </a:p>
          </p:txBody>
        </p:sp>
        <p:sp>
          <p:nvSpPr>
            <p:cNvPr id="46" name="Oval 45">
              <a:extLst>
                <a:ext uri="{FF2B5EF4-FFF2-40B4-BE49-F238E27FC236}">
                  <a16:creationId xmlns:a16="http://schemas.microsoft.com/office/drawing/2014/main" id="{202D4491-AED6-44D9-B5BE-EE7ED8436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GB"/>
            </a:p>
          </p:txBody>
        </p:sp>
      </p:grpSp>
      <p:sp useBgFill="1">
        <p:nvSpPr>
          <p:cNvPr id="24" name="Rectangle 23">
            <a:extLst>
              <a:ext uri="{FF2B5EF4-FFF2-40B4-BE49-F238E27FC236}">
                <a16:creationId xmlns:a16="http://schemas.microsoft.com/office/drawing/2014/main" id="{47D2AB5D-C277-42B8-BB98-9E46DDEDE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301DFC-2006-F3EA-CE54-117A9F2A64BC}"/>
              </a:ext>
            </a:extLst>
          </p:cNvPr>
          <p:cNvSpPr>
            <a:spLocks noGrp="1"/>
          </p:cNvSpPr>
          <p:nvPr>
            <p:ph type="title"/>
          </p:nvPr>
        </p:nvSpPr>
        <p:spPr>
          <a:xfrm>
            <a:off x="1" y="10617"/>
            <a:ext cx="4216400" cy="944675"/>
          </a:xfrm>
        </p:spPr>
        <p:txBody>
          <a:bodyPr vert="horz" lIns="91440" tIns="45720" rIns="91440" bIns="45720" rtlCol="0" anchor="b">
            <a:normAutofit/>
          </a:bodyPr>
          <a:lstStyle/>
          <a:p>
            <a:pPr>
              <a:lnSpc>
                <a:spcPct val="80000"/>
              </a:lnSpc>
            </a:pPr>
            <a:r>
              <a:rPr lang="en-US" sz="4400" dirty="0">
                <a:blipFill dpi="0" rotWithShape="1">
                  <a:blip r:embed="rId4"/>
                  <a:srcRect/>
                  <a:tile tx="6350" ty="-127000" sx="65000" sy="64000" flip="none" algn="tl"/>
                </a:blipFill>
              </a:rPr>
              <a:t>Assassin's Creed</a:t>
            </a:r>
          </a:p>
        </p:txBody>
      </p:sp>
      <p:pic>
        <p:nvPicPr>
          <p:cNvPr id="7" name="Picture 6" descr="A screen shot of a black screen&#10;&#10;Description automatically generated">
            <a:extLst>
              <a:ext uri="{FF2B5EF4-FFF2-40B4-BE49-F238E27FC236}">
                <a16:creationId xmlns:a16="http://schemas.microsoft.com/office/drawing/2014/main" id="{0265E12E-2225-D007-0EAA-7632D3E628CD}"/>
              </a:ext>
            </a:extLst>
          </p:cNvPr>
          <p:cNvPicPr>
            <a:picLocks noChangeAspect="1"/>
          </p:cNvPicPr>
          <p:nvPr/>
        </p:nvPicPr>
        <p:blipFill>
          <a:blip r:embed="rId6">
            <a:extLst>
              <a:ext uri="{28A0092B-C50C-407E-A947-70E740481C1C}">
                <a14:useLocalDpi xmlns:a14="http://schemas.microsoft.com/office/drawing/2010/main" val="0"/>
              </a:ext>
            </a:extLst>
          </a:blip>
          <a:srcRect l="10573" r="11753" b="1"/>
          <a:stretch/>
        </p:blipFill>
        <p:spPr>
          <a:xfrm>
            <a:off x="3799771" y="6"/>
            <a:ext cx="4340756" cy="3143437"/>
          </a:xfrm>
          <a:custGeom>
            <a:avLst/>
            <a:gdLst/>
            <a:ahLst/>
            <a:cxnLst/>
            <a:rect l="l" t="t" r="r" b="b"/>
            <a:pathLst>
              <a:path w="4340756" h="3143437">
                <a:moveTo>
                  <a:pt x="510011" y="0"/>
                </a:moveTo>
                <a:lnTo>
                  <a:pt x="3830745" y="0"/>
                </a:lnTo>
                <a:lnTo>
                  <a:pt x="3864106" y="54913"/>
                </a:lnTo>
                <a:cubicBezTo>
                  <a:pt x="4012371" y="327844"/>
                  <a:pt x="4096589" y="640616"/>
                  <a:pt x="4096589" y="973059"/>
                </a:cubicBezTo>
                <a:cubicBezTo>
                  <a:pt x="4096589" y="2036876"/>
                  <a:pt x="3234195" y="2899270"/>
                  <a:pt x="2170378" y="2899270"/>
                </a:cubicBezTo>
                <a:cubicBezTo>
                  <a:pt x="1106561" y="2899270"/>
                  <a:pt x="244168" y="2036876"/>
                  <a:pt x="244168" y="973059"/>
                </a:cubicBezTo>
                <a:cubicBezTo>
                  <a:pt x="244168" y="640616"/>
                  <a:pt x="328386" y="327844"/>
                  <a:pt x="476651" y="54913"/>
                </a:cubicBezTo>
                <a:close/>
                <a:moveTo>
                  <a:pt x="232340" y="0"/>
                </a:moveTo>
                <a:lnTo>
                  <a:pt x="446588" y="0"/>
                </a:lnTo>
                <a:lnTo>
                  <a:pt x="428940" y="29050"/>
                </a:lnTo>
                <a:cubicBezTo>
                  <a:pt x="276499" y="309669"/>
                  <a:pt x="189908" y="631252"/>
                  <a:pt x="189908" y="973059"/>
                </a:cubicBezTo>
                <a:cubicBezTo>
                  <a:pt x="189908" y="2066842"/>
                  <a:pt x="1076595" y="2953529"/>
                  <a:pt x="2170378" y="2953529"/>
                </a:cubicBezTo>
                <a:cubicBezTo>
                  <a:pt x="3264161" y="2953529"/>
                  <a:pt x="4150848" y="2066842"/>
                  <a:pt x="4150848" y="973059"/>
                </a:cubicBezTo>
                <a:cubicBezTo>
                  <a:pt x="4150848" y="631252"/>
                  <a:pt x="4064258" y="309669"/>
                  <a:pt x="3911816" y="29050"/>
                </a:cubicBezTo>
                <a:lnTo>
                  <a:pt x="3894168" y="0"/>
                </a:lnTo>
                <a:lnTo>
                  <a:pt x="4108416" y="0"/>
                </a:lnTo>
                <a:lnTo>
                  <a:pt x="4170197" y="128250"/>
                </a:lnTo>
                <a:cubicBezTo>
                  <a:pt x="4280024" y="387910"/>
                  <a:pt x="4340756" y="673392"/>
                  <a:pt x="4340756" y="973059"/>
                </a:cubicBezTo>
                <a:cubicBezTo>
                  <a:pt x="4340756" y="2171726"/>
                  <a:pt x="3369045" y="3143437"/>
                  <a:pt x="2170378" y="3143437"/>
                </a:cubicBezTo>
                <a:cubicBezTo>
                  <a:pt x="971711" y="3143437"/>
                  <a:pt x="0" y="2171726"/>
                  <a:pt x="0" y="973059"/>
                </a:cubicBezTo>
                <a:cubicBezTo>
                  <a:pt x="0" y="673392"/>
                  <a:pt x="60732" y="387910"/>
                  <a:pt x="170559" y="128250"/>
                </a:cubicBezTo>
                <a:close/>
              </a:path>
            </a:pathLst>
          </a:custGeom>
        </p:spPr>
      </p:pic>
      <p:sp>
        <p:nvSpPr>
          <p:cNvPr id="26" name="Freeform: Shape 25">
            <a:extLst>
              <a:ext uri="{FF2B5EF4-FFF2-40B4-BE49-F238E27FC236}">
                <a16:creationId xmlns:a16="http://schemas.microsoft.com/office/drawing/2014/main" id="{2ACA7927-54AC-493A-8A28-06A434EA5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9771" y="1"/>
            <a:ext cx="4340756" cy="3143437"/>
          </a:xfrm>
          <a:custGeom>
            <a:avLst/>
            <a:gdLst>
              <a:gd name="connsiteX0" fmla="*/ 510011 w 4340756"/>
              <a:gd name="connsiteY0" fmla="*/ 0 h 3143437"/>
              <a:gd name="connsiteX1" fmla="*/ 3830745 w 4340756"/>
              <a:gd name="connsiteY1" fmla="*/ 0 h 3143437"/>
              <a:gd name="connsiteX2" fmla="*/ 3864106 w 4340756"/>
              <a:gd name="connsiteY2" fmla="*/ 54913 h 3143437"/>
              <a:gd name="connsiteX3" fmla="*/ 4096589 w 4340756"/>
              <a:gd name="connsiteY3" fmla="*/ 973059 h 3143437"/>
              <a:gd name="connsiteX4" fmla="*/ 2170378 w 4340756"/>
              <a:gd name="connsiteY4" fmla="*/ 2899270 h 3143437"/>
              <a:gd name="connsiteX5" fmla="*/ 244168 w 4340756"/>
              <a:gd name="connsiteY5" fmla="*/ 973059 h 3143437"/>
              <a:gd name="connsiteX6" fmla="*/ 476651 w 4340756"/>
              <a:gd name="connsiteY6" fmla="*/ 54913 h 3143437"/>
              <a:gd name="connsiteX7" fmla="*/ 232340 w 4340756"/>
              <a:gd name="connsiteY7" fmla="*/ 0 h 3143437"/>
              <a:gd name="connsiteX8" fmla="*/ 446588 w 4340756"/>
              <a:gd name="connsiteY8" fmla="*/ 0 h 3143437"/>
              <a:gd name="connsiteX9" fmla="*/ 428940 w 4340756"/>
              <a:gd name="connsiteY9" fmla="*/ 29050 h 3143437"/>
              <a:gd name="connsiteX10" fmla="*/ 189908 w 4340756"/>
              <a:gd name="connsiteY10" fmla="*/ 973059 h 3143437"/>
              <a:gd name="connsiteX11" fmla="*/ 2170378 w 4340756"/>
              <a:gd name="connsiteY11" fmla="*/ 2953529 h 3143437"/>
              <a:gd name="connsiteX12" fmla="*/ 4150848 w 4340756"/>
              <a:gd name="connsiteY12" fmla="*/ 973059 h 3143437"/>
              <a:gd name="connsiteX13" fmla="*/ 3911816 w 4340756"/>
              <a:gd name="connsiteY13" fmla="*/ 29050 h 3143437"/>
              <a:gd name="connsiteX14" fmla="*/ 3894168 w 4340756"/>
              <a:gd name="connsiteY14" fmla="*/ 0 h 3143437"/>
              <a:gd name="connsiteX15" fmla="*/ 4108416 w 4340756"/>
              <a:gd name="connsiteY15" fmla="*/ 0 h 3143437"/>
              <a:gd name="connsiteX16" fmla="*/ 4170197 w 4340756"/>
              <a:gd name="connsiteY16" fmla="*/ 128250 h 3143437"/>
              <a:gd name="connsiteX17" fmla="*/ 4340756 w 4340756"/>
              <a:gd name="connsiteY17" fmla="*/ 973059 h 3143437"/>
              <a:gd name="connsiteX18" fmla="*/ 2170378 w 4340756"/>
              <a:gd name="connsiteY18" fmla="*/ 3143437 h 3143437"/>
              <a:gd name="connsiteX19" fmla="*/ 0 w 4340756"/>
              <a:gd name="connsiteY19" fmla="*/ 973059 h 3143437"/>
              <a:gd name="connsiteX20" fmla="*/ 170559 w 4340756"/>
              <a:gd name="connsiteY20" fmla="*/ 128250 h 314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40756" h="3143437">
                <a:moveTo>
                  <a:pt x="510011" y="0"/>
                </a:moveTo>
                <a:lnTo>
                  <a:pt x="3830745" y="0"/>
                </a:lnTo>
                <a:lnTo>
                  <a:pt x="3864106" y="54913"/>
                </a:lnTo>
                <a:cubicBezTo>
                  <a:pt x="4012371" y="327844"/>
                  <a:pt x="4096589" y="640616"/>
                  <a:pt x="4096589" y="973059"/>
                </a:cubicBezTo>
                <a:cubicBezTo>
                  <a:pt x="4096589" y="2036876"/>
                  <a:pt x="3234195" y="2899270"/>
                  <a:pt x="2170378" y="2899270"/>
                </a:cubicBezTo>
                <a:cubicBezTo>
                  <a:pt x="1106561" y="2899270"/>
                  <a:pt x="244168" y="2036876"/>
                  <a:pt x="244168" y="973059"/>
                </a:cubicBezTo>
                <a:cubicBezTo>
                  <a:pt x="244168" y="640616"/>
                  <a:pt x="328386" y="327844"/>
                  <a:pt x="476651" y="54913"/>
                </a:cubicBezTo>
                <a:close/>
                <a:moveTo>
                  <a:pt x="232340" y="0"/>
                </a:moveTo>
                <a:lnTo>
                  <a:pt x="446588" y="0"/>
                </a:lnTo>
                <a:lnTo>
                  <a:pt x="428940" y="29050"/>
                </a:lnTo>
                <a:cubicBezTo>
                  <a:pt x="276499" y="309669"/>
                  <a:pt x="189908" y="631252"/>
                  <a:pt x="189908" y="973059"/>
                </a:cubicBezTo>
                <a:cubicBezTo>
                  <a:pt x="189908" y="2066842"/>
                  <a:pt x="1076595" y="2953529"/>
                  <a:pt x="2170378" y="2953529"/>
                </a:cubicBezTo>
                <a:cubicBezTo>
                  <a:pt x="3264161" y="2953529"/>
                  <a:pt x="4150848" y="2066842"/>
                  <a:pt x="4150848" y="973059"/>
                </a:cubicBezTo>
                <a:cubicBezTo>
                  <a:pt x="4150848" y="631252"/>
                  <a:pt x="4064258" y="309669"/>
                  <a:pt x="3911816" y="29050"/>
                </a:cubicBezTo>
                <a:lnTo>
                  <a:pt x="3894168" y="0"/>
                </a:lnTo>
                <a:lnTo>
                  <a:pt x="4108416" y="0"/>
                </a:lnTo>
                <a:lnTo>
                  <a:pt x="4170197" y="128250"/>
                </a:lnTo>
                <a:cubicBezTo>
                  <a:pt x="4280024" y="387910"/>
                  <a:pt x="4340756" y="673392"/>
                  <a:pt x="4340756" y="973059"/>
                </a:cubicBezTo>
                <a:cubicBezTo>
                  <a:pt x="4340756" y="2171726"/>
                  <a:pt x="3369045" y="3143437"/>
                  <a:pt x="2170378" y="3143437"/>
                </a:cubicBezTo>
                <a:cubicBezTo>
                  <a:pt x="971711" y="3143437"/>
                  <a:pt x="0" y="2171726"/>
                  <a:pt x="0" y="973059"/>
                </a:cubicBezTo>
                <a:cubicBezTo>
                  <a:pt x="0" y="673392"/>
                  <a:pt x="60732" y="387910"/>
                  <a:pt x="170559" y="128250"/>
                </a:cubicBezTo>
                <a:close/>
              </a:path>
            </a:pathLst>
          </a:cu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5" name="Slide Number Placeholder 4">
            <a:extLst>
              <a:ext uri="{FF2B5EF4-FFF2-40B4-BE49-F238E27FC236}">
                <a16:creationId xmlns:a16="http://schemas.microsoft.com/office/drawing/2014/main" id="{3F989894-63DC-A204-074E-821D6B234414}"/>
              </a:ext>
            </a:extLst>
          </p:cNvPr>
          <p:cNvSpPr>
            <a:spLocks noGrp="1"/>
          </p:cNvSpPr>
          <p:nvPr>
            <p:ph type="sldNum" sz="quarter" idx="12"/>
          </p:nvPr>
        </p:nvSpPr>
        <p:spPr>
          <a:xfrm>
            <a:off x="7415784" y="6272784"/>
            <a:ext cx="691764" cy="417838"/>
          </a:xfrm>
        </p:spPr>
        <p:txBody>
          <a:bodyPr vert="horz" lIns="91440" tIns="45720" rIns="91440" bIns="45720" rtlCol="0" anchor="ctr">
            <a:normAutofit/>
          </a:bodyPr>
          <a:lstStyle/>
          <a:p>
            <a:pPr defTabSz="914400">
              <a:spcAft>
                <a:spcPts val="600"/>
              </a:spcAft>
            </a:pPr>
            <a:fld id="{7BE69E03-4804-4553-A1EC-F089884EF50F}" type="slidenum">
              <a:rPr lang="en-US" sz="2000">
                <a:solidFill>
                  <a:schemeClr val="accent1"/>
                </a:solidFill>
              </a:rPr>
              <a:pPr defTabSz="914400">
                <a:spcAft>
                  <a:spcPts val="600"/>
                </a:spcAft>
              </a:pPr>
              <a:t>23</a:t>
            </a:fld>
            <a:endParaRPr lang="en-US" sz="2000">
              <a:solidFill>
                <a:schemeClr val="accent1"/>
              </a:solidFill>
            </a:endParaRPr>
          </a:p>
        </p:txBody>
      </p:sp>
      <p:pic>
        <p:nvPicPr>
          <p:cNvPr id="9" name="Picture 8" descr="A person standing on a statue of a sphinx&#10;&#10;Description automatically generated">
            <a:extLst>
              <a:ext uri="{FF2B5EF4-FFF2-40B4-BE49-F238E27FC236}">
                <a16:creationId xmlns:a16="http://schemas.microsoft.com/office/drawing/2014/main" id="{E664BAE8-162B-F0B2-44DB-9CE00ABEEE69}"/>
              </a:ext>
            </a:extLst>
          </p:cNvPr>
          <p:cNvPicPr>
            <a:picLocks noChangeAspect="1"/>
          </p:cNvPicPr>
          <p:nvPr/>
        </p:nvPicPr>
        <p:blipFill>
          <a:blip r:embed="rId8">
            <a:extLst>
              <a:ext uri="{28A0092B-C50C-407E-A947-70E740481C1C}">
                <a14:useLocalDpi xmlns:a14="http://schemas.microsoft.com/office/drawing/2010/main" val="0"/>
              </a:ext>
            </a:extLst>
          </a:blip>
          <a:srcRect r="37806" b="2"/>
          <a:stretch/>
        </p:blipFill>
        <p:spPr>
          <a:xfrm>
            <a:off x="7604330" y="1325782"/>
            <a:ext cx="4587670" cy="5532214"/>
          </a:xfrm>
          <a:custGeom>
            <a:avLst/>
            <a:gdLst/>
            <a:ahLst/>
            <a:cxnLst/>
            <a:rect l="l" t="t" r="r" b="b"/>
            <a:pathLst>
              <a:path w="4587670" h="5532214">
                <a:moveTo>
                  <a:pt x="3219128" y="362152"/>
                </a:moveTo>
                <a:cubicBezTo>
                  <a:pt x="3712211" y="362152"/>
                  <a:pt x="4176118" y="487065"/>
                  <a:pt x="4580932" y="706974"/>
                </a:cubicBezTo>
                <a:lnTo>
                  <a:pt x="4587670" y="711067"/>
                </a:lnTo>
                <a:lnTo>
                  <a:pt x="4587670" y="5532214"/>
                </a:lnTo>
                <a:lnTo>
                  <a:pt x="1546926" y="5532214"/>
                </a:lnTo>
                <a:lnTo>
                  <a:pt x="1401826" y="5423710"/>
                </a:lnTo>
                <a:cubicBezTo>
                  <a:pt x="766871" y="4899699"/>
                  <a:pt x="362152" y="4106677"/>
                  <a:pt x="362152" y="3219128"/>
                </a:cubicBezTo>
                <a:cubicBezTo>
                  <a:pt x="362152" y="1641264"/>
                  <a:pt x="1641263" y="362152"/>
                  <a:pt x="3219128" y="362152"/>
                </a:cubicBezTo>
                <a:close/>
                <a:moveTo>
                  <a:pt x="3219128" y="0"/>
                </a:moveTo>
                <a:cubicBezTo>
                  <a:pt x="3663597" y="0"/>
                  <a:pt x="4087027" y="90079"/>
                  <a:pt x="4472158" y="252975"/>
                </a:cubicBezTo>
                <a:lnTo>
                  <a:pt x="4587670" y="308620"/>
                </a:lnTo>
                <a:lnTo>
                  <a:pt x="4587670" y="620975"/>
                </a:lnTo>
                <a:lnTo>
                  <a:pt x="4362518" y="512514"/>
                </a:lnTo>
                <a:cubicBezTo>
                  <a:pt x="4011086" y="363870"/>
                  <a:pt x="3624706" y="281674"/>
                  <a:pt x="3219128" y="281674"/>
                </a:cubicBezTo>
                <a:cubicBezTo>
                  <a:pt x="1596817" y="281674"/>
                  <a:pt x="281674" y="1596818"/>
                  <a:pt x="281674" y="3219128"/>
                </a:cubicBezTo>
                <a:cubicBezTo>
                  <a:pt x="281674" y="4131678"/>
                  <a:pt x="697794" y="4947039"/>
                  <a:pt x="1350635" y="5485811"/>
                </a:cubicBezTo>
                <a:lnTo>
                  <a:pt x="1412689" y="5532214"/>
                </a:lnTo>
                <a:lnTo>
                  <a:pt x="983371" y="5532214"/>
                </a:lnTo>
                <a:lnTo>
                  <a:pt x="942861" y="5495396"/>
                </a:lnTo>
                <a:cubicBezTo>
                  <a:pt x="360313" y="4912848"/>
                  <a:pt x="0" y="4108066"/>
                  <a:pt x="0" y="3219128"/>
                </a:cubicBezTo>
                <a:cubicBezTo>
                  <a:pt x="0" y="1441253"/>
                  <a:pt x="1441252" y="0"/>
                  <a:pt x="3219128" y="0"/>
                </a:cubicBezTo>
                <a:close/>
              </a:path>
            </a:pathLst>
          </a:custGeom>
        </p:spPr>
      </p:pic>
      <p:sp>
        <p:nvSpPr>
          <p:cNvPr id="28" name="Freeform: Shape 27">
            <a:extLst>
              <a:ext uri="{FF2B5EF4-FFF2-40B4-BE49-F238E27FC236}">
                <a16:creationId xmlns:a16="http://schemas.microsoft.com/office/drawing/2014/main" id="{C134E366-D7CA-49EE-AAEA-10BF4815C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04330" y="1325786"/>
            <a:ext cx="4587670" cy="5532214"/>
          </a:xfrm>
          <a:custGeom>
            <a:avLst/>
            <a:gdLst>
              <a:gd name="connsiteX0" fmla="*/ 3219128 w 4587670"/>
              <a:gd name="connsiteY0" fmla="*/ 362152 h 5532214"/>
              <a:gd name="connsiteX1" fmla="*/ 4580932 w 4587670"/>
              <a:gd name="connsiteY1" fmla="*/ 706974 h 5532214"/>
              <a:gd name="connsiteX2" fmla="*/ 4587670 w 4587670"/>
              <a:gd name="connsiteY2" fmla="*/ 711067 h 5532214"/>
              <a:gd name="connsiteX3" fmla="*/ 4587670 w 4587670"/>
              <a:gd name="connsiteY3" fmla="*/ 5532214 h 5532214"/>
              <a:gd name="connsiteX4" fmla="*/ 1546926 w 4587670"/>
              <a:gd name="connsiteY4" fmla="*/ 5532214 h 5532214"/>
              <a:gd name="connsiteX5" fmla="*/ 1401826 w 4587670"/>
              <a:gd name="connsiteY5" fmla="*/ 5423710 h 5532214"/>
              <a:gd name="connsiteX6" fmla="*/ 362152 w 4587670"/>
              <a:gd name="connsiteY6" fmla="*/ 3219128 h 5532214"/>
              <a:gd name="connsiteX7" fmla="*/ 3219128 w 4587670"/>
              <a:gd name="connsiteY7" fmla="*/ 362152 h 5532214"/>
              <a:gd name="connsiteX8" fmla="*/ 3219128 w 4587670"/>
              <a:gd name="connsiteY8" fmla="*/ 0 h 5532214"/>
              <a:gd name="connsiteX9" fmla="*/ 4472158 w 4587670"/>
              <a:gd name="connsiteY9" fmla="*/ 252975 h 5532214"/>
              <a:gd name="connsiteX10" fmla="*/ 4587670 w 4587670"/>
              <a:gd name="connsiteY10" fmla="*/ 308620 h 5532214"/>
              <a:gd name="connsiteX11" fmla="*/ 4587670 w 4587670"/>
              <a:gd name="connsiteY11" fmla="*/ 620975 h 5532214"/>
              <a:gd name="connsiteX12" fmla="*/ 4362518 w 4587670"/>
              <a:gd name="connsiteY12" fmla="*/ 512514 h 5532214"/>
              <a:gd name="connsiteX13" fmla="*/ 3219128 w 4587670"/>
              <a:gd name="connsiteY13" fmla="*/ 281674 h 5532214"/>
              <a:gd name="connsiteX14" fmla="*/ 281674 w 4587670"/>
              <a:gd name="connsiteY14" fmla="*/ 3219128 h 5532214"/>
              <a:gd name="connsiteX15" fmla="*/ 1350635 w 4587670"/>
              <a:gd name="connsiteY15" fmla="*/ 5485811 h 5532214"/>
              <a:gd name="connsiteX16" fmla="*/ 1412689 w 4587670"/>
              <a:gd name="connsiteY16" fmla="*/ 5532214 h 5532214"/>
              <a:gd name="connsiteX17" fmla="*/ 983371 w 4587670"/>
              <a:gd name="connsiteY17" fmla="*/ 5532214 h 5532214"/>
              <a:gd name="connsiteX18" fmla="*/ 942861 w 4587670"/>
              <a:gd name="connsiteY18" fmla="*/ 5495396 h 5532214"/>
              <a:gd name="connsiteX19" fmla="*/ 0 w 4587670"/>
              <a:gd name="connsiteY19" fmla="*/ 3219128 h 5532214"/>
              <a:gd name="connsiteX20" fmla="*/ 3219128 w 4587670"/>
              <a:gd name="connsiteY20" fmla="*/ 0 h 553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87670" h="5532214">
                <a:moveTo>
                  <a:pt x="3219128" y="362152"/>
                </a:moveTo>
                <a:cubicBezTo>
                  <a:pt x="3712211" y="362152"/>
                  <a:pt x="4176118" y="487065"/>
                  <a:pt x="4580932" y="706974"/>
                </a:cubicBezTo>
                <a:lnTo>
                  <a:pt x="4587670" y="711067"/>
                </a:lnTo>
                <a:lnTo>
                  <a:pt x="4587670" y="5532214"/>
                </a:lnTo>
                <a:lnTo>
                  <a:pt x="1546926" y="5532214"/>
                </a:lnTo>
                <a:lnTo>
                  <a:pt x="1401826" y="5423710"/>
                </a:lnTo>
                <a:cubicBezTo>
                  <a:pt x="766871" y="4899699"/>
                  <a:pt x="362152" y="4106677"/>
                  <a:pt x="362152" y="3219128"/>
                </a:cubicBezTo>
                <a:cubicBezTo>
                  <a:pt x="362152" y="1641264"/>
                  <a:pt x="1641263" y="362152"/>
                  <a:pt x="3219128" y="362152"/>
                </a:cubicBezTo>
                <a:close/>
                <a:moveTo>
                  <a:pt x="3219128" y="0"/>
                </a:moveTo>
                <a:cubicBezTo>
                  <a:pt x="3663597" y="0"/>
                  <a:pt x="4087027" y="90079"/>
                  <a:pt x="4472158" y="252975"/>
                </a:cubicBezTo>
                <a:lnTo>
                  <a:pt x="4587670" y="308620"/>
                </a:lnTo>
                <a:lnTo>
                  <a:pt x="4587670" y="620975"/>
                </a:lnTo>
                <a:lnTo>
                  <a:pt x="4362518" y="512514"/>
                </a:lnTo>
                <a:cubicBezTo>
                  <a:pt x="4011086" y="363870"/>
                  <a:pt x="3624706" y="281674"/>
                  <a:pt x="3219128" y="281674"/>
                </a:cubicBezTo>
                <a:cubicBezTo>
                  <a:pt x="1596817" y="281674"/>
                  <a:pt x="281674" y="1596818"/>
                  <a:pt x="281674" y="3219128"/>
                </a:cubicBezTo>
                <a:cubicBezTo>
                  <a:pt x="281674" y="4131678"/>
                  <a:pt x="697794" y="4947039"/>
                  <a:pt x="1350635" y="5485811"/>
                </a:cubicBezTo>
                <a:lnTo>
                  <a:pt x="1412689" y="5532214"/>
                </a:lnTo>
                <a:lnTo>
                  <a:pt x="983371" y="5532214"/>
                </a:lnTo>
                <a:lnTo>
                  <a:pt x="942861" y="5495396"/>
                </a:lnTo>
                <a:cubicBezTo>
                  <a:pt x="360313" y="4912848"/>
                  <a:pt x="0" y="4108066"/>
                  <a:pt x="0" y="3219128"/>
                </a:cubicBezTo>
                <a:cubicBezTo>
                  <a:pt x="0" y="1441253"/>
                  <a:pt x="1441252" y="0"/>
                  <a:pt x="3219128" y="0"/>
                </a:cubicBezTo>
                <a:close/>
              </a:path>
            </a:pathLst>
          </a:cu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0" name="Content Placeholder 2">
            <a:extLst>
              <a:ext uri="{FF2B5EF4-FFF2-40B4-BE49-F238E27FC236}">
                <a16:creationId xmlns:a16="http://schemas.microsoft.com/office/drawing/2014/main" id="{79EECC20-ADD0-044A-E5FB-A05995E365C3}"/>
              </a:ext>
            </a:extLst>
          </p:cNvPr>
          <p:cNvSpPr txBox="1">
            <a:spLocks/>
          </p:cNvSpPr>
          <p:nvPr/>
        </p:nvSpPr>
        <p:spPr>
          <a:xfrm>
            <a:off x="67617" y="1276704"/>
            <a:ext cx="3970983" cy="1764864"/>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GB" dirty="0"/>
              <a:t>Assassin’s Creed Shadows received criticisms over historical authenticity from some quarters over its main character </a:t>
            </a:r>
            <a:r>
              <a:rPr lang="en-GB" dirty="0" err="1"/>
              <a:t>Yasuke</a:t>
            </a:r>
            <a:r>
              <a:rPr lang="en-GB" dirty="0"/>
              <a:t>, an African samurai in feudal Japan</a:t>
            </a:r>
          </a:p>
        </p:txBody>
      </p:sp>
      <p:sp>
        <p:nvSpPr>
          <p:cNvPr id="13" name="Content Placeholder 2">
            <a:extLst>
              <a:ext uri="{FF2B5EF4-FFF2-40B4-BE49-F238E27FC236}">
                <a16:creationId xmlns:a16="http://schemas.microsoft.com/office/drawing/2014/main" id="{BDD063EE-2E05-1496-4152-64308B05966D}"/>
              </a:ext>
            </a:extLst>
          </p:cNvPr>
          <p:cNvSpPr txBox="1">
            <a:spLocks/>
          </p:cNvSpPr>
          <p:nvPr/>
        </p:nvSpPr>
        <p:spPr>
          <a:xfrm>
            <a:off x="67617" y="3362980"/>
            <a:ext cx="7536712" cy="645452"/>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GB" dirty="0"/>
              <a:t>Vice President Executive Producer for the series, Marc-Alexis Coté responded to the criticisms:</a:t>
            </a:r>
          </a:p>
        </p:txBody>
      </p:sp>
      <p:sp>
        <p:nvSpPr>
          <p:cNvPr id="17" name="TextBox 16">
            <a:extLst>
              <a:ext uri="{FF2B5EF4-FFF2-40B4-BE49-F238E27FC236}">
                <a16:creationId xmlns:a16="http://schemas.microsoft.com/office/drawing/2014/main" id="{CA3FBA7B-28ED-FB56-8008-708FA373CA63}"/>
              </a:ext>
            </a:extLst>
          </p:cNvPr>
          <p:cNvSpPr txBox="1"/>
          <p:nvPr/>
        </p:nvSpPr>
        <p:spPr>
          <a:xfrm>
            <a:off x="731234" y="4228071"/>
            <a:ext cx="6663944" cy="1754326"/>
          </a:xfrm>
          <a:prstGeom prst="rect">
            <a:avLst/>
          </a:prstGeom>
          <a:noFill/>
        </p:spPr>
        <p:txBody>
          <a:bodyPr wrap="square">
            <a:spAutoFit/>
          </a:bodyPr>
          <a:lstStyle/>
          <a:p>
            <a:r>
              <a:rPr lang="en-GB" i="1" dirty="0"/>
              <a:t>"We've consistently introduced protagonists from diverse racial, ethnic, and gender identities. History is inherently diverse, and so is Assassin's Creed and the stories we tell. So, to be clear, our commitment to inclusivity is grounded in historical authenticity and respect for diverse perspectives, not driven by modern agendas.“ </a:t>
            </a:r>
            <a:r>
              <a:rPr lang="en-GB" dirty="0"/>
              <a:t>(Adam, 2024)</a:t>
            </a:r>
          </a:p>
        </p:txBody>
      </p:sp>
    </p:spTree>
    <p:extLst>
      <p:ext uri="{BB962C8B-B14F-4D97-AF65-F5344CB8AC3E}">
        <p14:creationId xmlns:p14="http://schemas.microsoft.com/office/powerpoint/2010/main" val="4232198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8AFE-C403-0D44-C9F0-96573EF84194}"/>
              </a:ext>
            </a:extLst>
          </p:cNvPr>
          <p:cNvSpPr>
            <a:spLocks noGrp="1"/>
          </p:cNvSpPr>
          <p:nvPr>
            <p:ph type="ctrTitle"/>
          </p:nvPr>
        </p:nvSpPr>
        <p:spPr>
          <a:xfrm>
            <a:off x="941564" y="1733797"/>
            <a:ext cx="7162528" cy="1695203"/>
          </a:xfrm>
        </p:spPr>
        <p:txBody>
          <a:bodyPr anchor="t">
            <a:noAutofit/>
          </a:bodyPr>
          <a:lstStyle/>
          <a:p>
            <a:pPr algn="l">
              <a:lnSpc>
                <a:spcPct val="90000"/>
              </a:lnSpc>
            </a:pPr>
            <a:r>
              <a:rPr lang="en-GB" sz="2800" dirty="0">
                <a:solidFill>
                  <a:schemeClr val="tx1"/>
                </a:solidFill>
              </a:rPr>
              <a:t>‘Who lives in this space?’</a:t>
            </a:r>
            <a:br>
              <a:rPr lang="en-GB" sz="2800" dirty="0">
                <a:solidFill>
                  <a:schemeClr val="tx1"/>
                </a:solidFill>
              </a:rPr>
            </a:br>
            <a:br>
              <a:rPr lang="en-GB" sz="2800" dirty="0">
                <a:solidFill>
                  <a:schemeClr val="tx1"/>
                </a:solidFill>
              </a:rPr>
            </a:br>
            <a:r>
              <a:rPr lang="en-GB" sz="2800" dirty="0">
                <a:solidFill>
                  <a:schemeClr val="tx1"/>
                </a:solidFill>
              </a:rPr>
              <a:t>Diversity in Games and the Games Industry.</a:t>
            </a:r>
          </a:p>
        </p:txBody>
      </p:sp>
      <p:pic>
        <p:nvPicPr>
          <p:cNvPr id="4" name="Picture 3" descr="A colorful lights on a dark background&#10;&#10;Description automatically generated">
            <a:extLst>
              <a:ext uri="{FF2B5EF4-FFF2-40B4-BE49-F238E27FC236}">
                <a16:creationId xmlns:a16="http://schemas.microsoft.com/office/drawing/2014/main" id="{B1734385-B37E-8452-F3BF-103BFEA12D63}"/>
              </a:ext>
            </a:extLst>
          </p:cNvPr>
          <p:cNvPicPr>
            <a:picLocks noChangeAspect="1"/>
          </p:cNvPicPr>
          <p:nvPr/>
        </p:nvPicPr>
        <p:blipFill>
          <a:blip r:embed="rId2"/>
          <a:srcRect l="4601" r="62370" b="1"/>
          <a:stretch/>
        </p:blipFill>
        <p:spPr>
          <a:xfrm>
            <a:off x="8104092" y="10"/>
            <a:ext cx="4099858" cy="6857990"/>
          </a:xfrm>
          <a:prstGeom prst="rect">
            <a:avLst/>
          </a:prstGeom>
        </p:spPr>
      </p:pic>
    </p:spTree>
    <p:extLst>
      <p:ext uri="{BB962C8B-B14F-4D97-AF65-F5344CB8AC3E}">
        <p14:creationId xmlns:p14="http://schemas.microsoft.com/office/powerpoint/2010/main" val="126486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72EF3-C5D7-5596-84C9-65B3EFBBA3D1}"/>
              </a:ext>
            </a:extLst>
          </p:cNvPr>
          <p:cNvSpPr>
            <a:spLocks noGrp="1"/>
          </p:cNvSpPr>
          <p:nvPr>
            <p:ph type="title"/>
          </p:nvPr>
        </p:nvSpPr>
        <p:spPr>
          <a:xfrm>
            <a:off x="1371600" y="795528"/>
            <a:ext cx="10241280" cy="531566"/>
          </a:xfrm>
        </p:spPr>
        <p:txBody>
          <a:bodyPr>
            <a:normAutofit/>
          </a:bodyPr>
          <a:lstStyle/>
          <a:p>
            <a:r>
              <a:rPr lang="en-GB" sz="2800" dirty="0"/>
              <a:t>What Does Diversity mean to us?</a:t>
            </a:r>
          </a:p>
        </p:txBody>
      </p:sp>
      <p:sp>
        <p:nvSpPr>
          <p:cNvPr id="3" name="Content Placeholder 2">
            <a:extLst>
              <a:ext uri="{FF2B5EF4-FFF2-40B4-BE49-F238E27FC236}">
                <a16:creationId xmlns:a16="http://schemas.microsoft.com/office/drawing/2014/main" id="{DC3FF8FE-2668-783B-F511-01C65E0F7FE1}"/>
              </a:ext>
            </a:extLst>
          </p:cNvPr>
          <p:cNvSpPr>
            <a:spLocks noGrp="1"/>
          </p:cNvSpPr>
          <p:nvPr>
            <p:ph idx="1"/>
          </p:nvPr>
        </p:nvSpPr>
        <p:spPr>
          <a:xfrm>
            <a:off x="1371600" y="1428244"/>
            <a:ext cx="10241280" cy="4643372"/>
          </a:xfrm>
        </p:spPr>
        <p:txBody>
          <a:bodyPr>
            <a:normAutofit/>
          </a:bodyPr>
          <a:lstStyle/>
          <a:p>
            <a:r>
              <a:rPr lang="en-GB" sz="2800" dirty="0"/>
              <a:t>Over to you…</a:t>
            </a:r>
          </a:p>
        </p:txBody>
      </p:sp>
    </p:spTree>
    <p:extLst>
      <p:ext uri="{BB962C8B-B14F-4D97-AF65-F5344CB8AC3E}">
        <p14:creationId xmlns:p14="http://schemas.microsoft.com/office/powerpoint/2010/main" val="2483702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4042-5953-92B8-6D99-96F095EEE785}"/>
              </a:ext>
            </a:extLst>
          </p:cNvPr>
          <p:cNvSpPr>
            <a:spLocks noGrp="1"/>
          </p:cNvSpPr>
          <p:nvPr>
            <p:ph type="title"/>
          </p:nvPr>
        </p:nvSpPr>
        <p:spPr>
          <a:xfrm>
            <a:off x="1371600" y="1650552"/>
            <a:ext cx="10241280" cy="600348"/>
          </a:xfrm>
        </p:spPr>
        <p:txBody>
          <a:bodyPr>
            <a:normAutofit fontScale="90000"/>
          </a:bodyPr>
          <a:lstStyle/>
          <a:p>
            <a:r>
              <a:rPr lang="en-GB" dirty="0"/>
              <a:t>The Problem</a:t>
            </a:r>
          </a:p>
        </p:txBody>
      </p:sp>
      <p:sp>
        <p:nvSpPr>
          <p:cNvPr id="3" name="Content Placeholder 2">
            <a:extLst>
              <a:ext uri="{FF2B5EF4-FFF2-40B4-BE49-F238E27FC236}">
                <a16:creationId xmlns:a16="http://schemas.microsoft.com/office/drawing/2014/main" id="{A2B34127-A1CE-49EF-C2FA-7617267B3FBE}"/>
              </a:ext>
            </a:extLst>
          </p:cNvPr>
          <p:cNvSpPr>
            <a:spLocks noGrp="1"/>
          </p:cNvSpPr>
          <p:nvPr>
            <p:ph idx="1"/>
          </p:nvPr>
        </p:nvSpPr>
        <p:spPr>
          <a:xfrm>
            <a:off x="1371600" y="2451536"/>
            <a:ext cx="10241280" cy="3959352"/>
          </a:xfrm>
        </p:spPr>
        <p:txBody>
          <a:bodyPr/>
          <a:lstStyle/>
          <a:p>
            <a:r>
              <a:rPr lang="en-GB" dirty="0" err="1"/>
              <a:t>GamerGate</a:t>
            </a:r>
            <a:r>
              <a:rPr lang="en-GB" dirty="0"/>
              <a:t> – </a:t>
            </a:r>
          </a:p>
          <a:p>
            <a:pPr lvl="1"/>
            <a:r>
              <a:rPr lang="en-GB" dirty="0"/>
              <a:t>Started in August 2014 under the guise of ethical scrutiny in Games journalism. </a:t>
            </a:r>
            <a:r>
              <a:rPr lang="en-GB" dirty="0" err="1"/>
              <a:t>Eron</a:t>
            </a:r>
            <a:r>
              <a:rPr lang="en-GB" dirty="0"/>
              <a:t> </a:t>
            </a:r>
            <a:r>
              <a:rPr lang="en-GB" dirty="0" err="1"/>
              <a:t>Gjoni</a:t>
            </a:r>
            <a:r>
              <a:rPr lang="en-GB" dirty="0"/>
              <a:t> wrote a blog post about the end of his romantic relationship with game designer, Zoe Quinn; creator of a free game called ‘Depression Quest’. Accusations were made against her that she traded sex in exchange for favourable reviews of her game. Despite evidence existing to counter the allegations, the fact that no games media outlet wanted to cover the story was interpreted as a cover-up, and the discussion become one over corruption in games journalism.</a:t>
            </a:r>
          </a:p>
          <a:p>
            <a:pPr lvl="1"/>
            <a:r>
              <a:rPr lang="en-GB" dirty="0"/>
              <a:t>This led to a lot of violent, aggressive messages and posts, targeting not only Quinn but games developer, Brianna Wu, and feminist vlogger, Anita Sarkeesian (Braithwaite, 2016). </a:t>
            </a:r>
          </a:p>
        </p:txBody>
      </p:sp>
    </p:spTree>
    <p:extLst>
      <p:ext uri="{BB962C8B-B14F-4D97-AF65-F5344CB8AC3E}">
        <p14:creationId xmlns:p14="http://schemas.microsoft.com/office/powerpoint/2010/main" val="2374618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D17C-66C1-9C74-82AC-DE2C490D6731}"/>
              </a:ext>
            </a:extLst>
          </p:cNvPr>
          <p:cNvSpPr>
            <a:spLocks noGrp="1"/>
          </p:cNvSpPr>
          <p:nvPr>
            <p:ph type="title"/>
          </p:nvPr>
        </p:nvSpPr>
        <p:spPr>
          <a:xfrm>
            <a:off x="1371600" y="795528"/>
            <a:ext cx="10241280" cy="658622"/>
          </a:xfrm>
        </p:spPr>
        <p:txBody>
          <a:bodyPr>
            <a:normAutofit fontScale="90000"/>
          </a:bodyPr>
          <a:lstStyle/>
          <a:p>
            <a:r>
              <a:rPr lang="en-US" dirty="0"/>
              <a:t>The Problem</a:t>
            </a:r>
            <a:endParaRPr lang="en-GB" dirty="0"/>
          </a:p>
        </p:txBody>
      </p:sp>
      <p:sp>
        <p:nvSpPr>
          <p:cNvPr id="3" name="Content Placeholder 2">
            <a:extLst>
              <a:ext uri="{FF2B5EF4-FFF2-40B4-BE49-F238E27FC236}">
                <a16:creationId xmlns:a16="http://schemas.microsoft.com/office/drawing/2014/main" id="{4E0A2266-9B2A-BC43-60A4-BAEB44D3EF6D}"/>
              </a:ext>
            </a:extLst>
          </p:cNvPr>
          <p:cNvSpPr>
            <a:spLocks noGrp="1"/>
          </p:cNvSpPr>
          <p:nvPr>
            <p:ph idx="1"/>
          </p:nvPr>
        </p:nvSpPr>
        <p:spPr>
          <a:xfrm>
            <a:off x="1371600" y="1555750"/>
            <a:ext cx="10241280" cy="4515866"/>
          </a:xfrm>
        </p:spPr>
        <p:txBody>
          <a:bodyPr/>
          <a:lstStyle/>
          <a:p>
            <a:r>
              <a:rPr lang="en-US" dirty="0" err="1"/>
              <a:t>GamerGate</a:t>
            </a:r>
            <a:r>
              <a:rPr lang="en-US" dirty="0"/>
              <a:t> –</a:t>
            </a:r>
          </a:p>
          <a:p>
            <a:pPr lvl="1"/>
            <a:r>
              <a:rPr lang="en-GB" dirty="0"/>
              <a:t>Gamergate was a move to ‘preserve’ what was seen as the identity of the ‘gamer’ (stereotypically mid-20s white male), and it became aligned to ideologies popular within the Alt-Right, Red-Pill/ Manosphere, and Incel communities.</a:t>
            </a:r>
          </a:p>
          <a:p>
            <a:pPr lvl="1"/>
            <a:endParaRPr lang="en-GB" dirty="0"/>
          </a:p>
          <a:p>
            <a:r>
              <a:rPr lang="en-GB" dirty="0" err="1"/>
              <a:t>GamerGate</a:t>
            </a:r>
            <a:r>
              <a:rPr lang="en-GB" dirty="0"/>
              <a:t> 2 – </a:t>
            </a:r>
          </a:p>
          <a:p>
            <a:pPr lvl="1"/>
            <a:r>
              <a:rPr lang="en-GB" dirty="0"/>
              <a:t>Narrative design studio Sweet Baby Inc found itself in the firing line a decade later, with accusations on Steam and Discord that it was influencing AAA game studios with ‘woke ideology’.</a:t>
            </a:r>
          </a:p>
          <a:p>
            <a:pPr lvl="1"/>
            <a:r>
              <a:rPr lang="en-GB" dirty="0"/>
              <a:t>According to MacDonald (2024), a lot of the language and conspiracy theories related to these accusations are very similar to the original </a:t>
            </a:r>
            <a:r>
              <a:rPr lang="en-GB" dirty="0" err="1"/>
              <a:t>GamerGate</a:t>
            </a:r>
            <a:r>
              <a:rPr lang="en-GB" dirty="0"/>
              <a:t>, with connections to popular alt-right conspiracies such as race replacement and enforced feminism and diversity.</a:t>
            </a:r>
          </a:p>
          <a:p>
            <a:pPr lvl="1"/>
            <a:endParaRPr lang="en-GB" dirty="0"/>
          </a:p>
        </p:txBody>
      </p:sp>
    </p:spTree>
    <p:extLst>
      <p:ext uri="{BB962C8B-B14F-4D97-AF65-F5344CB8AC3E}">
        <p14:creationId xmlns:p14="http://schemas.microsoft.com/office/powerpoint/2010/main" val="3456744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901AB3EA-3BD8-3D9C-4EF8-853078C17E75}"/>
              </a:ext>
            </a:extLst>
          </p:cNvPr>
          <p:cNvSpPr txBox="1">
            <a:spLocks noGrp="1"/>
          </p:cNvSpPr>
          <p:nvPr>
            <p:ph type="title"/>
          </p:nvPr>
        </p:nvSpPr>
        <p:spPr>
          <a:xfrm>
            <a:off x="804421" y="796374"/>
            <a:ext cx="10583158" cy="880027"/>
          </a:xfrm>
          <a:prstGeom prst="rect">
            <a:avLst/>
          </a:prstGeom>
        </p:spPr>
        <p:txBody>
          <a:bodyPr vert="horz" lIns="91440" tIns="45720" rIns="91440" bIns="45720" rtlCol="0" anchor="ctr">
            <a:normAutofit/>
          </a:bodyPr>
          <a:lstStyle/>
          <a:p>
            <a:pPr algn="ctr"/>
            <a:r>
              <a:rPr lang="en-US" dirty="0">
                <a:solidFill>
                  <a:schemeClr val="tx1"/>
                </a:solidFill>
              </a:rPr>
              <a:t>Articles</a:t>
            </a:r>
            <a:r>
              <a:rPr lang="en-US" spc="-30" dirty="0">
                <a:solidFill>
                  <a:schemeClr val="tx1"/>
                </a:solidFill>
              </a:rPr>
              <a:t> </a:t>
            </a:r>
            <a:r>
              <a:rPr lang="en-US" dirty="0">
                <a:solidFill>
                  <a:schemeClr val="tx1"/>
                </a:solidFill>
              </a:rPr>
              <a:t>Outside</a:t>
            </a:r>
            <a:r>
              <a:rPr lang="en-US" spc="-25" dirty="0">
                <a:solidFill>
                  <a:schemeClr val="tx1"/>
                </a:solidFill>
              </a:rPr>
              <a:t> </a:t>
            </a:r>
            <a:r>
              <a:rPr lang="en-US" spc="-10" dirty="0">
                <a:solidFill>
                  <a:schemeClr val="tx1"/>
                </a:solidFill>
              </a:rPr>
              <a:t>Academia</a:t>
            </a:r>
            <a:endParaRPr lang="en-US" dirty="0">
              <a:solidFill>
                <a:schemeClr val="tx1"/>
              </a:solidFill>
            </a:endParaRPr>
          </a:p>
        </p:txBody>
      </p:sp>
      <p:sp>
        <p:nvSpPr>
          <p:cNvPr id="5" name="object 10">
            <a:extLst>
              <a:ext uri="{FF2B5EF4-FFF2-40B4-BE49-F238E27FC236}">
                <a16:creationId xmlns:a16="http://schemas.microsoft.com/office/drawing/2014/main" id="{BB0ED26E-D0C7-6CD0-D6B6-59D8933FFD90}"/>
              </a:ext>
            </a:extLst>
          </p:cNvPr>
          <p:cNvSpPr txBox="1"/>
          <p:nvPr/>
        </p:nvSpPr>
        <p:spPr>
          <a:xfrm>
            <a:off x="1295401" y="2612256"/>
            <a:ext cx="9601196" cy="3263612"/>
          </a:xfrm>
          <a:prstGeom prst="rect">
            <a:avLst/>
          </a:prstGeom>
        </p:spPr>
        <p:txBody>
          <a:bodyPr vert="horz" lIns="91440" tIns="45720" rIns="91440" bIns="45720" rtlCol="0" anchor="t">
            <a:normAutofit/>
          </a:bodyPr>
          <a:lstStyle/>
          <a:p>
            <a:pPr marL="12700" marR="5080" indent="-228600">
              <a:spcBef>
                <a:spcPct val="20000"/>
              </a:spcBef>
              <a:spcAft>
                <a:spcPts val="600"/>
              </a:spcAft>
              <a:buClr>
                <a:schemeClr val="accent1"/>
              </a:buClr>
              <a:buSzPct val="115000"/>
              <a:buFont typeface="Arial"/>
              <a:buChar char="•"/>
            </a:pPr>
            <a:r>
              <a:rPr lang="en-US" dirty="0">
                <a:solidFill>
                  <a:schemeClr val="tx1">
                    <a:lumMod val="85000"/>
                    <a:lumOff val="15000"/>
                  </a:schemeClr>
                </a:solidFill>
                <a:latin typeface="Arial" panose="020B0604020202020204" pitchFamily="34" charset="0"/>
                <a:cs typeface="Arial" panose="020B0604020202020204" pitchFamily="34" charset="0"/>
              </a:rPr>
              <a:t>Several</a:t>
            </a:r>
            <a:r>
              <a:rPr lang="en-US" spc="7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interesting</a:t>
            </a:r>
            <a:r>
              <a:rPr lang="en-US" spc="7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articles</a:t>
            </a:r>
            <a:r>
              <a:rPr lang="en-US" spc="7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have</a:t>
            </a:r>
            <a:r>
              <a:rPr lang="en-US" spc="7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been</a:t>
            </a:r>
            <a:r>
              <a:rPr lang="en-US" spc="7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written</a:t>
            </a:r>
            <a:r>
              <a:rPr lang="en-US" spc="7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for</a:t>
            </a:r>
            <a:r>
              <a:rPr lang="en-US" spc="7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broad</a:t>
            </a:r>
            <a:r>
              <a:rPr lang="en-US" spc="7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(usually</a:t>
            </a:r>
            <a:r>
              <a:rPr lang="en-US" spc="7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non-</a:t>
            </a:r>
            <a:r>
              <a:rPr lang="en-US" spc="-10" dirty="0">
                <a:solidFill>
                  <a:schemeClr val="tx1">
                    <a:lumMod val="85000"/>
                    <a:lumOff val="15000"/>
                  </a:schemeClr>
                </a:solidFill>
                <a:latin typeface="Arial" panose="020B0604020202020204" pitchFamily="34" charset="0"/>
                <a:cs typeface="Arial" panose="020B0604020202020204" pitchFamily="34" charset="0"/>
              </a:rPr>
              <a:t>academic) audiences.</a:t>
            </a:r>
            <a:endParaRPr lang="en-US" dirty="0">
              <a:solidFill>
                <a:schemeClr val="tx1">
                  <a:lumMod val="85000"/>
                  <a:lumOff val="15000"/>
                </a:schemeClr>
              </a:solidFill>
              <a:latin typeface="Arial" panose="020B0604020202020204" pitchFamily="34" charset="0"/>
              <a:cs typeface="Arial" panose="020B0604020202020204" pitchFamily="34" charset="0"/>
            </a:endParaRPr>
          </a:p>
          <a:p>
            <a:pPr marL="12700" indent="-228600">
              <a:spcBef>
                <a:spcPct val="20000"/>
              </a:spcBef>
              <a:spcAft>
                <a:spcPts val="600"/>
              </a:spcAft>
              <a:buClr>
                <a:schemeClr val="accent1"/>
              </a:buClr>
              <a:buSzPct val="115000"/>
              <a:buFont typeface="Arial"/>
              <a:buChar char="•"/>
            </a:pPr>
            <a:r>
              <a:rPr lang="en-US" dirty="0">
                <a:solidFill>
                  <a:schemeClr val="tx1">
                    <a:lumMod val="85000"/>
                    <a:lumOff val="15000"/>
                  </a:schemeClr>
                </a:solidFill>
                <a:latin typeface="Arial" panose="020B0604020202020204" pitchFamily="34" charset="0"/>
                <a:cs typeface="Arial" panose="020B0604020202020204" pitchFamily="34" charset="0"/>
              </a:rPr>
              <a:t>According</a:t>
            </a:r>
            <a:r>
              <a:rPr lang="en-US" spc="5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to</a:t>
            </a:r>
            <a:r>
              <a:rPr lang="en-US" spc="60" dirty="0">
                <a:solidFill>
                  <a:schemeClr val="tx1">
                    <a:lumMod val="85000"/>
                    <a:lumOff val="15000"/>
                  </a:schemeClr>
                </a:solidFill>
                <a:latin typeface="Arial" panose="020B0604020202020204" pitchFamily="34" charset="0"/>
                <a:cs typeface="Arial" panose="020B0604020202020204" pitchFamily="34" charset="0"/>
              </a:rPr>
              <a:t> </a:t>
            </a:r>
            <a:r>
              <a:rPr lang="en-US" dirty="0" err="1">
                <a:solidFill>
                  <a:schemeClr val="tx1">
                    <a:lumMod val="85000"/>
                    <a:lumOff val="15000"/>
                  </a:schemeClr>
                </a:solidFill>
                <a:latin typeface="Arial" panose="020B0604020202020204" pitchFamily="34" charset="0"/>
                <a:cs typeface="Arial" panose="020B0604020202020204" pitchFamily="34" charset="0"/>
                <a:hlinkClick r:id="rId2"/>
              </a:rPr>
              <a:t>Sicart</a:t>
            </a:r>
            <a:r>
              <a:rPr lang="en-US" spc="65" dirty="0">
                <a:solidFill>
                  <a:schemeClr val="tx1">
                    <a:lumMod val="85000"/>
                    <a:lumOff val="15000"/>
                  </a:schemeClr>
                </a:solidFill>
                <a:latin typeface="Arial" panose="020B0604020202020204" pitchFamily="34" charset="0"/>
                <a:cs typeface="Arial" panose="020B0604020202020204" pitchFamily="34" charset="0"/>
                <a:hlinkClick r:id="rId2"/>
              </a:rPr>
              <a:t> </a:t>
            </a:r>
            <a:r>
              <a:rPr lang="en-US" spc="-10" dirty="0">
                <a:solidFill>
                  <a:schemeClr val="tx1">
                    <a:lumMod val="85000"/>
                    <a:lumOff val="15000"/>
                  </a:schemeClr>
                </a:solidFill>
                <a:latin typeface="Arial" panose="020B0604020202020204" pitchFamily="34" charset="0"/>
                <a:cs typeface="Arial" panose="020B0604020202020204" pitchFamily="34" charset="0"/>
                <a:hlinkClick r:id="rId2"/>
              </a:rPr>
              <a:t>(2009)</a:t>
            </a:r>
            <a:r>
              <a:rPr lang="en-US" spc="-10" dirty="0">
                <a:solidFill>
                  <a:schemeClr val="tx1">
                    <a:lumMod val="85000"/>
                    <a:lumOff val="15000"/>
                  </a:schemeClr>
                </a:solidFill>
                <a:latin typeface="Arial" panose="020B0604020202020204" pitchFamily="34" charset="0"/>
                <a:cs typeface="Arial" panose="020B0604020202020204" pitchFamily="34" charset="0"/>
              </a:rPr>
              <a:t>:</a:t>
            </a:r>
            <a:endParaRPr lang="en-US" dirty="0">
              <a:solidFill>
                <a:schemeClr val="tx1">
                  <a:lumMod val="85000"/>
                  <a:lumOff val="15000"/>
                </a:schemeClr>
              </a:solidFill>
              <a:latin typeface="Arial" panose="020B0604020202020204" pitchFamily="34" charset="0"/>
              <a:cs typeface="Arial" panose="020B0604020202020204" pitchFamily="34" charset="0"/>
            </a:endParaRPr>
          </a:p>
          <a:p>
            <a:pPr marL="907415" indent="-228600">
              <a:spcBef>
                <a:spcPct val="20000"/>
              </a:spcBef>
              <a:spcAft>
                <a:spcPts val="600"/>
              </a:spcAft>
              <a:buClr>
                <a:schemeClr val="accent1"/>
              </a:buClr>
              <a:buSzPct val="115000"/>
              <a:buFont typeface="Arial"/>
              <a:buChar char="•"/>
            </a:pPr>
            <a:r>
              <a:rPr lang="en-US" dirty="0">
                <a:solidFill>
                  <a:schemeClr val="tx1">
                    <a:lumMod val="85000"/>
                    <a:lumOff val="15000"/>
                  </a:schemeClr>
                </a:solidFill>
                <a:latin typeface="Arial" panose="020B0604020202020204" pitchFamily="34" charset="0"/>
                <a:cs typeface="Arial" panose="020B0604020202020204" pitchFamily="34" charset="0"/>
              </a:rPr>
              <a:t>Popular</a:t>
            </a:r>
            <a:r>
              <a:rPr lang="en-US" spc="4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a:t>
            </a:r>
            <a:r>
              <a:rPr lang="en-US" spc="4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and</a:t>
            </a:r>
            <a:r>
              <a:rPr lang="en-US" spc="4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serve</a:t>
            </a:r>
            <a:r>
              <a:rPr lang="en-US" spc="4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as</a:t>
            </a:r>
            <a:r>
              <a:rPr lang="en-US" spc="4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a</a:t>
            </a:r>
            <a:r>
              <a:rPr lang="en-US" spc="4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useful</a:t>
            </a:r>
            <a:r>
              <a:rPr lang="en-US" spc="4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primer</a:t>
            </a:r>
            <a:r>
              <a:rPr lang="en-US" spc="4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for</a:t>
            </a:r>
            <a:r>
              <a:rPr lang="en-US" spc="4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those</a:t>
            </a:r>
            <a:r>
              <a:rPr lang="en-US" spc="4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in</a:t>
            </a:r>
            <a:r>
              <a:rPr lang="en-US" spc="40" dirty="0">
                <a:solidFill>
                  <a:schemeClr val="tx1">
                    <a:lumMod val="85000"/>
                    <a:lumOff val="15000"/>
                  </a:schemeClr>
                </a:solidFill>
                <a:latin typeface="Arial" panose="020B0604020202020204" pitchFamily="34" charset="0"/>
                <a:cs typeface="Arial" panose="020B0604020202020204" pitchFamily="34" charset="0"/>
              </a:rPr>
              <a:t> </a:t>
            </a:r>
            <a:r>
              <a:rPr lang="en-US" spc="-10" dirty="0">
                <a:solidFill>
                  <a:schemeClr val="tx1">
                    <a:lumMod val="85000"/>
                    <a:lumOff val="15000"/>
                  </a:schemeClr>
                </a:solidFill>
                <a:latin typeface="Arial" panose="020B0604020202020204" pitchFamily="34" charset="0"/>
                <a:cs typeface="Arial" panose="020B0604020202020204" pitchFamily="34" charset="0"/>
              </a:rPr>
              <a:t>industry</a:t>
            </a:r>
            <a:endParaRPr lang="en-US" dirty="0">
              <a:solidFill>
                <a:schemeClr val="tx1">
                  <a:lumMod val="85000"/>
                  <a:lumOff val="15000"/>
                </a:schemeClr>
              </a:solidFill>
              <a:latin typeface="Arial" panose="020B0604020202020204" pitchFamily="34" charset="0"/>
              <a:cs typeface="Arial" panose="020B0604020202020204" pitchFamily="34" charset="0"/>
            </a:endParaRPr>
          </a:p>
          <a:p>
            <a:pPr marL="907415" marR="127635" indent="-228600">
              <a:spcBef>
                <a:spcPct val="20000"/>
              </a:spcBef>
              <a:spcAft>
                <a:spcPts val="600"/>
              </a:spcAft>
              <a:buClr>
                <a:schemeClr val="accent1"/>
              </a:buClr>
              <a:buSzPct val="115000"/>
              <a:buFont typeface="Arial"/>
              <a:buChar char="•"/>
            </a:pPr>
            <a:r>
              <a:rPr lang="en-US" dirty="0">
                <a:solidFill>
                  <a:schemeClr val="tx1">
                    <a:lumMod val="85000"/>
                    <a:lumOff val="15000"/>
                  </a:schemeClr>
                </a:solidFill>
                <a:latin typeface="Arial" panose="020B0604020202020204" pitchFamily="34" charset="0"/>
                <a:cs typeface="Arial" panose="020B0604020202020204" pitchFamily="34" charset="0"/>
              </a:rPr>
              <a:t>Interesting</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a:t>
            </a:r>
            <a:r>
              <a:rPr lang="en-US" i="1" dirty="0">
                <a:solidFill>
                  <a:schemeClr val="tx1">
                    <a:lumMod val="85000"/>
                    <a:lumOff val="15000"/>
                  </a:schemeClr>
                </a:solidFill>
                <a:latin typeface="Arial" panose="020B0604020202020204" pitchFamily="34" charset="0"/>
                <a:cs typeface="Arial" panose="020B0604020202020204" pitchFamily="34" charset="0"/>
              </a:rPr>
              <a:t>they</a:t>
            </a:r>
            <a:r>
              <a:rPr lang="en-US" i="1" spc="55" dirty="0">
                <a:solidFill>
                  <a:schemeClr val="tx1">
                    <a:lumMod val="85000"/>
                    <a:lumOff val="15000"/>
                  </a:schemeClr>
                </a:solidFill>
                <a:latin typeface="Arial" panose="020B0604020202020204" pitchFamily="34" charset="0"/>
                <a:cs typeface="Arial" panose="020B0604020202020204" pitchFamily="34" charset="0"/>
              </a:rPr>
              <a:t> </a:t>
            </a:r>
            <a:r>
              <a:rPr lang="en-US" i="1" dirty="0">
                <a:solidFill>
                  <a:schemeClr val="tx1">
                    <a:lumMod val="85000"/>
                    <a:lumOff val="15000"/>
                  </a:schemeClr>
                </a:solidFill>
                <a:latin typeface="Arial" panose="020B0604020202020204" pitchFamily="34" charset="0"/>
                <a:cs typeface="Arial" panose="020B0604020202020204" pitchFamily="34" charset="0"/>
              </a:rPr>
              <a:t>both</a:t>
            </a:r>
            <a:r>
              <a:rPr lang="en-US" i="1" spc="55" dirty="0">
                <a:solidFill>
                  <a:schemeClr val="tx1">
                    <a:lumMod val="85000"/>
                    <a:lumOff val="15000"/>
                  </a:schemeClr>
                </a:solidFill>
                <a:latin typeface="Arial" panose="020B0604020202020204" pitchFamily="34" charset="0"/>
                <a:cs typeface="Arial" panose="020B0604020202020204" pitchFamily="34" charset="0"/>
              </a:rPr>
              <a:t> </a:t>
            </a:r>
            <a:r>
              <a:rPr lang="en-US" i="1" dirty="0">
                <a:solidFill>
                  <a:schemeClr val="tx1">
                    <a:lumMod val="85000"/>
                    <a:lumOff val="15000"/>
                  </a:schemeClr>
                </a:solidFill>
                <a:latin typeface="Arial" panose="020B0604020202020204" pitchFamily="34" charset="0"/>
                <a:cs typeface="Arial" panose="020B0604020202020204" pitchFamily="34" charset="0"/>
              </a:rPr>
              <a:t>support</a:t>
            </a:r>
            <a:r>
              <a:rPr lang="en-US" i="1" spc="55" dirty="0">
                <a:solidFill>
                  <a:schemeClr val="tx1">
                    <a:lumMod val="85000"/>
                    <a:lumOff val="15000"/>
                  </a:schemeClr>
                </a:solidFill>
                <a:latin typeface="Arial" panose="020B0604020202020204" pitchFamily="34" charset="0"/>
                <a:cs typeface="Arial" panose="020B0604020202020204" pitchFamily="34" charset="0"/>
              </a:rPr>
              <a:t> </a:t>
            </a:r>
            <a:r>
              <a:rPr lang="en-US" i="1" dirty="0">
                <a:solidFill>
                  <a:schemeClr val="tx1">
                    <a:lumMod val="85000"/>
                    <a:lumOff val="15000"/>
                  </a:schemeClr>
                </a:solidFill>
                <a:latin typeface="Arial" panose="020B0604020202020204" pitchFamily="34" charset="0"/>
                <a:cs typeface="Arial" panose="020B0604020202020204" pitchFamily="34" charset="0"/>
              </a:rPr>
              <a:t>his</a:t>
            </a:r>
            <a:r>
              <a:rPr lang="en-US" i="1" spc="60" dirty="0">
                <a:solidFill>
                  <a:schemeClr val="tx1">
                    <a:lumMod val="85000"/>
                    <a:lumOff val="15000"/>
                  </a:schemeClr>
                </a:solidFill>
                <a:latin typeface="Arial" panose="020B0604020202020204" pitchFamily="34" charset="0"/>
                <a:cs typeface="Arial" panose="020B0604020202020204" pitchFamily="34" charset="0"/>
              </a:rPr>
              <a:t> </a:t>
            </a:r>
            <a:r>
              <a:rPr lang="en-US" i="1" dirty="0">
                <a:solidFill>
                  <a:schemeClr val="tx1">
                    <a:lumMod val="85000"/>
                    <a:lumOff val="15000"/>
                  </a:schemeClr>
                </a:solidFill>
                <a:latin typeface="Arial" panose="020B0604020202020204" pitchFamily="34" charset="0"/>
                <a:cs typeface="Arial" panose="020B0604020202020204" pitchFamily="34" charset="0"/>
              </a:rPr>
              <a:t>conclusions</a:t>
            </a:r>
            <a:r>
              <a:rPr lang="en-US" i="1" spc="55" dirty="0">
                <a:solidFill>
                  <a:schemeClr val="tx1">
                    <a:lumMod val="85000"/>
                    <a:lumOff val="15000"/>
                  </a:schemeClr>
                </a:solidFill>
                <a:latin typeface="Arial" panose="020B0604020202020204" pitchFamily="34" charset="0"/>
                <a:cs typeface="Arial" panose="020B0604020202020204" pitchFamily="34" charset="0"/>
              </a:rPr>
              <a:t> </a:t>
            </a:r>
            <a:r>
              <a:rPr lang="en-US" i="1" dirty="0">
                <a:solidFill>
                  <a:schemeClr val="tx1">
                    <a:lumMod val="85000"/>
                    <a:lumOff val="15000"/>
                  </a:schemeClr>
                </a:solidFill>
                <a:latin typeface="Arial" panose="020B0604020202020204" pitchFamily="34" charset="0"/>
                <a:cs typeface="Arial" panose="020B0604020202020204" pitchFamily="34" charset="0"/>
              </a:rPr>
              <a:t>on</a:t>
            </a:r>
            <a:r>
              <a:rPr lang="en-US" i="1" spc="55" dirty="0">
                <a:solidFill>
                  <a:schemeClr val="tx1">
                    <a:lumMod val="85000"/>
                    <a:lumOff val="15000"/>
                  </a:schemeClr>
                </a:solidFill>
                <a:latin typeface="Arial" panose="020B0604020202020204" pitchFamily="34" charset="0"/>
                <a:cs typeface="Arial" panose="020B0604020202020204" pitchFamily="34" charset="0"/>
              </a:rPr>
              <a:t> </a:t>
            </a:r>
            <a:r>
              <a:rPr lang="en-US" i="1" dirty="0">
                <a:solidFill>
                  <a:schemeClr val="tx1">
                    <a:lumMod val="85000"/>
                    <a:lumOff val="15000"/>
                  </a:schemeClr>
                </a:solidFill>
                <a:latin typeface="Arial" panose="020B0604020202020204" pitchFamily="34" charset="0"/>
                <a:cs typeface="Arial" panose="020B0604020202020204" pitchFamily="34" charset="0"/>
              </a:rPr>
              <a:t>the</a:t>
            </a:r>
            <a:r>
              <a:rPr lang="en-US" i="1" spc="55" dirty="0">
                <a:solidFill>
                  <a:schemeClr val="tx1">
                    <a:lumMod val="85000"/>
                    <a:lumOff val="15000"/>
                  </a:schemeClr>
                </a:solidFill>
                <a:latin typeface="Arial" panose="020B0604020202020204" pitchFamily="34" charset="0"/>
                <a:cs typeface="Arial" panose="020B0604020202020204" pitchFamily="34" charset="0"/>
              </a:rPr>
              <a:t> </a:t>
            </a:r>
            <a:r>
              <a:rPr lang="en-US" i="1" dirty="0">
                <a:solidFill>
                  <a:schemeClr val="tx1">
                    <a:lumMod val="85000"/>
                    <a:lumOff val="15000"/>
                  </a:schemeClr>
                </a:solidFill>
                <a:latin typeface="Arial" panose="020B0604020202020204" pitchFamily="34" charset="0"/>
                <a:cs typeface="Arial" panose="020B0604020202020204" pitchFamily="34" charset="0"/>
              </a:rPr>
              <a:t>use</a:t>
            </a:r>
            <a:r>
              <a:rPr lang="en-US" i="1" spc="55" dirty="0">
                <a:solidFill>
                  <a:schemeClr val="tx1">
                    <a:lumMod val="85000"/>
                    <a:lumOff val="15000"/>
                  </a:schemeClr>
                </a:solidFill>
                <a:latin typeface="Arial" panose="020B0604020202020204" pitchFamily="34" charset="0"/>
                <a:cs typeface="Arial" panose="020B0604020202020204" pitchFamily="34" charset="0"/>
              </a:rPr>
              <a:t> </a:t>
            </a:r>
            <a:r>
              <a:rPr lang="en-US" i="1" dirty="0">
                <a:solidFill>
                  <a:schemeClr val="tx1">
                    <a:lumMod val="85000"/>
                    <a:lumOff val="15000"/>
                  </a:schemeClr>
                </a:solidFill>
                <a:latin typeface="Arial" panose="020B0604020202020204" pitchFamily="34" charset="0"/>
                <a:cs typeface="Arial" panose="020B0604020202020204" pitchFamily="34" charset="0"/>
              </a:rPr>
              <a:t>of</a:t>
            </a:r>
            <a:r>
              <a:rPr lang="en-US" i="1" spc="55" dirty="0">
                <a:solidFill>
                  <a:schemeClr val="tx1">
                    <a:lumMod val="85000"/>
                    <a:lumOff val="15000"/>
                  </a:schemeClr>
                </a:solidFill>
                <a:latin typeface="Arial" panose="020B0604020202020204" pitchFamily="34" charset="0"/>
                <a:cs typeface="Arial" panose="020B0604020202020204" pitchFamily="34" charset="0"/>
              </a:rPr>
              <a:t> </a:t>
            </a:r>
            <a:r>
              <a:rPr lang="en-US" i="1" dirty="0">
                <a:solidFill>
                  <a:schemeClr val="tx1">
                    <a:lumMod val="85000"/>
                    <a:lumOff val="15000"/>
                  </a:schemeClr>
                </a:solidFill>
                <a:latin typeface="Arial" panose="020B0604020202020204" pitchFamily="34" charset="0"/>
                <a:cs typeface="Arial" panose="020B0604020202020204" pitchFamily="34" charset="0"/>
              </a:rPr>
              <a:t>virtue</a:t>
            </a:r>
            <a:r>
              <a:rPr lang="en-US" i="1" spc="55" dirty="0">
                <a:solidFill>
                  <a:schemeClr val="tx1">
                    <a:lumMod val="85000"/>
                    <a:lumOff val="15000"/>
                  </a:schemeClr>
                </a:solidFill>
                <a:latin typeface="Arial" panose="020B0604020202020204" pitchFamily="34" charset="0"/>
                <a:cs typeface="Arial" panose="020B0604020202020204" pitchFamily="34" charset="0"/>
              </a:rPr>
              <a:t> </a:t>
            </a:r>
            <a:r>
              <a:rPr lang="en-US" i="1" spc="-10" dirty="0">
                <a:solidFill>
                  <a:schemeClr val="tx1">
                    <a:lumMod val="85000"/>
                    <a:lumOff val="15000"/>
                  </a:schemeClr>
                </a:solidFill>
                <a:latin typeface="Arial" panose="020B0604020202020204" pitchFamily="34" charset="0"/>
                <a:cs typeface="Arial" panose="020B0604020202020204" pitchFamily="34" charset="0"/>
              </a:rPr>
              <a:t>ethics</a:t>
            </a:r>
            <a:r>
              <a:rPr lang="en-US" spc="-10" dirty="0">
                <a:solidFill>
                  <a:schemeClr val="tx1">
                    <a:lumMod val="85000"/>
                    <a:lumOff val="15000"/>
                  </a:schemeClr>
                </a:solidFill>
                <a:latin typeface="Arial" panose="020B0604020202020204" pitchFamily="34" charset="0"/>
                <a:cs typeface="Arial" panose="020B0604020202020204" pitchFamily="34" charset="0"/>
              </a:rPr>
              <a:t>). </a:t>
            </a:r>
          </a:p>
          <a:p>
            <a:pPr marL="907415" marR="127635" indent="-228600">
              <a:spcBef>
                <a:spcPct val="20000"/>
              </a:spcBef>
              <a:spcAft>
                <a:spcPts val="600"/>
              </a:spcAft>
              <a:buClr>
                <a:schemeClr val="accent1"/>
              </a:buClr>
              <a:buSzPct val="115000"/>
              <a:buFont typeface="Arial"/>
              <a:buChar char="•"/>
            </a:pPr>
            <a:r>
              <a:rPr lang="en-US" spc="-10" dirty="0">
                <a:solidFill>
                  <a:schemeClr val="tx1">
                    <a:lumMod val="85000"/>
                    <a:lumOff val="15000"/>
                  </a:schemeClr>
                </a:solidFill>
                <a:latin typeface="Arial" panose="020B0604020202020204" pitchFamily="34" charset="0"/>
                <a:cs typeface="Arial" panose="020B0604020202020204" pitchFamily="34" charset="0"/>
              </a:rPr>
              <a:t>Limited</a:t>
            </a:r>
            <a:endParaRPr lang="en-US" dirty="0">
              <a:solidFill>
                <a:schemeClr val="tx1">
                  <a:lumMod val="85000"/>
                  <a:lumOff val="15000"/>
                </a:schemeClr>
              </a:solidFill>
              <a:latin typeface="Arial" panose="020B0604020202020204" pitchFamily="34" charset="0"/>
              <a:cs typeface="Arial" panose="020B0604020202020204" pitchFamily="34" charset="0"/>
            </a:endParaRPr>
          </a:p>
          <a:p>
            <a:pPr marL="1459865" indent="-228600">
              <a:spcBef>
                <a:spcPct val="20000"/>
              </a:spcBef>
              <a:spcAft>
                <a:spcPts val="600"/>
              </a:spcAft>
              <a:buClr>
                <a:schemeClr val="accent1"/>
              </a:buClr>
              <a:buSzPct val="115000"/>
              <a:buFont typeface="Arial"/>
              <a:buChar char="•"/>
            </a:pPr>
            <a:r>
              <a:rPr lang="en-US" dirty="0">
                <a:solidFill>
                  <a:schemeClr val="tx1">
                    <a:lumMod val="85000"/>
                    <a:lumOff val="15000"/>
                  </a:schemeClr>
                </a:solidFill>
                <a:latin typeface="Arial" panose="020B0604020202020204" pitchFamily="34" charset="0"/>
                <a:cs typeface="Arial" panose="020B0604020202020204" pitchFamily="34" charset="0"/>
              </a:rPr>
              <a:t>Consideration</a:t>
            </a:r>
            <a:r>
              <a:rPr lang="en-US" spc="5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of</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the</a:t>
            </a:r>
            <a:r>
              <a:rPr lang="en-US" spc="5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game</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as</a:t>
            </a:r>
            <a:r>
              <a:rPr lang="en-US" spc="5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an</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ethical</a:t>
            </a:r>
            <a:r>
              <a:rPr lang="en-US" spc="50" dirty="0">
                <a:solidFill>
                  <a:schemeClr val="tx1">
                    <a:lumMod val="85000"/>
                    <a:lumOff val="15000"/>
                  </a:schemeClr>
                </a:solidFill>
                <a:latin typeface="Arial" panose="020B0604020202020204" pitchFamily="34" charset="0"/>
                <a:cs typeface="Arial" panose="020B0604020202020204" pitchFamily="34" charset="0"/>
              </a:rPr>
              <a:t> </a:t>
            </a:r>
            <a:r>
              <a:rPr lang="en-US" spc="-10" dirty="0">
                <a:solidFill>
                  <a:schemeClr val="tx1">
                    <a:lumMod val="85000"/>
                    <a:lumOff val="15000"/>
                  </a:schemeClr>
                </a:solidFill>
                <a:latin typeface="Arial" panose="020B0604020202020204" pitchFamily="34" charset="0"/>
                <a:cs typeface="Arial" panose="020B0604020202020204" pitchFamily="34" charset="0"/>
              </a:rPr>
              <a:t>system</a:t>
            </a:r>
            <a:endParaRPr lang="en-US" dirty="0">
              <a:solidFill>
                <a:schemeClr val="tx1">
                  <a:lumMod val="85000"/>
                  <a:lumOff val="15000"/>
                </a:schemeClr>
              </a:solidFill>
              <a:latin typeface="Arial" panose="020B0604020202020204" pitchFamily="34" charset="0"/>
              <a:cs typeface="Arial" panose="020B0604020202020204" pitchFamily="34" charset="0"/>
            </a:endParaRPr>
          </a:p>
          <a:p>
            <a:pPr marL="1459865" indent="-228600">
              <a:spcBef>
                <a:spcPct val="20000"/>
              </a:spcBef>
              <a:spcAft>
                <a:spcPts val="600"/>
              </a:spcAft>
              <a:buClr>
                <a:schemeClr val="accent1"/>
              </a:buClr>
              <a:buSzPct val="115000"/>
              <a:buFont typeface="Arial"/>
              <a:buChar char="•"/>
            </a:pPr>
            <a:r>
              <a:rPr lang="en-US" dirty="0">
                <a:solidFill>
                  <a:schemeClr val="tx1">
                    <a:lumMod val="85000"/>
                    <a:lumOff val="15000"/>
                  </a:schemeClr>
                </a:solidFill>
                <a:latin typeface="Arial" panose="020B0604020202020204" pitchFamily="34" charset="0"/>
                <a:cs typeface="Arial" panose="020B0604020202020204" pitchFamily="34" charset="0"/>
              </a:rPr>
              <a:t>Consideration</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of</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the</a:t>
            </a:r>
            <a:r>
              <a:rPr lang="en-US" spc="5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relation</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between</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player</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in</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and</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out</a:t>
            </a:r>
            <a:r>
              <a:rPr lang="en-US" spc="50"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of</a:t>
            </a:r>
            <a:r>
              <a:rPr lang="en-US" spc="55" dirty="0">
                <a:solidFill>
                  <a:schemeClr val="tx1">
                    <a:lumMod val="85000"/>
                    <a:lumOff val="15000"/>
                  </a:schemeClr>
                </a:solidFill>
                <a:latin typeface="Arial" panose="020B0604020202020204" pitchFamily="34" charset="0"/>
                <a:cs typeface="Arial" panose="020B0604020202020204" pitchFamily="34" charset="0"/>
              </a:rPr>
              <a:t> </a:t>
            </a:r>
            <a:r>
              <a:rPr lang="en-US" spc="-10" dirty="0">
                <a:solidFill>
                  <a:schemeClr val="tx1">
                    <a:lumMod val="85000"/>
                    <a:lumOff val="15000"/>
                  </a:schemeClr>
                </a:solidFill>
                <a:latin typeface="Arial" panose="020B0604020202020204" pitchFamily="34" charset="0"/>
                <a:cs typeface="Arial" panose="020B0604020202020204" pitchFamily="34" charset="0"/>
              </a:rPr>
              <a:t>game.</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5397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1CCD5BD-B6C2-4158-25F1-CAA5511902DE}"/>
              </a:ext>
            </a:extLst>
          </p:cNvPr>
          <p:cNvSpPr txBox="1">
            <a:spLocks noGrp="1"/>
          </p:cNvSpPr>
          <p:nvPr>
            <p:ph type="title"/>
          </p:nvPr>
        </p:nvSpPr>
        <p:spPr>
          <a:xfrm>
            <a:off x="804421" y="796374"/>
            <a:ext cx="10583158" cy="1861482"/>
          </a:xfrm>
          <a:prstGeom prst="rect">
            <a:avLst/>
          </a:prstGeom>
        </p:spPr>
        <p:txBody>
          <a:bodyPr vert="horz" lIns="0" tIns="5715" rIns="0" bIns="0" rtlCol="0">
            <a:normAutofit/>
          </a:bodyPr>
          <a:lstStyle/>
          <a:p>
            <a:pPr marL="12700" marR="5080">
              <a:lnSpc>
                <a:spcPct val="90000"/>
              </a:lnSpc>
              <a:spcBef>
                <a:spcPts val="45"/>
              </a:spcBef>
            </a:pPr>
            <a:r>
              <a:rPr lang="en-US" sz="3100" i="1" dirty="0">
                <a:solidFill>
                  <a:schemeClr val="tx1"/>
                </a:solidFill>
                <a:latin typeface="Arial"/>
                <a:cs typeface="Arial"/>
              </a:rPr>
              <a:t>Playing</a:t>
            </a:r>
            <a:r>
              <a:rPr lang="en-US" sz="3100" i="1" spc="-85" dirty="0">
                <a:solidFill>
                  <a:schemeClr val="tx1"/>
                </a:solidFill>
                <a:latin typeface="Arial"/>
                <a:cs typeface="Arial"/>
              </a:rPr>
              <a:t> </a:t>
            </a:r>
            <a:r>
              <a:rPr lang="en-US" sz="3100" i="1" dirty="0">
                <a:solidFill>
                  <a:schemeClr val="tx1"/>
                </a:solidFill>
                <a:latin typeface="Arial"/>
                <a:cs typeface="Arial"/>
              </a:rPr>
              <a:t>a</a:t>
            </a:r>
            <a:r>
              <a:rPr lang="en-US" sz="3100" i="1" spc="-85" dirty="0">
                <a:solidFill>
                  <a:schemeClr val="tx1"/>
                </a:solidFill>
                <a:latin typeface="Arial"/>
                <a:cs typeface="Arial"/>
              </a:rPr>
              <a:t> </a:t>
            </a:r>
            <a:r>
              <a:rPr lang="en-US" sz="3100" i="1" dirty="0">
                <a:solidFill>
                  <a:schemeClr val="tx1"/>
                </a:solidFill>
                <a:latin typeface="Arial"/>
                <a:cs typeface="Arial"/>
              </a:rPr>
              <a:t>'Good'</a:t>
            </a:r>
            <a:r>
              <a:rPr lang="en-US" sz="3100" i="1" spc="-80" dirty="0">
                <a:solidFill>
                  <a:schemeClr val="tx1"/>
                </a:solidFill>
                <a:latin typeface="Arial"/>
                <a:cs typeface="Arial"/>
              </a:rPr>
              <a:t> </a:t>
            </a:r>
            <a:r>
              <a:rPr lang="en-US" sz="3100" i="1" dirty="0">
                <a:solidFill>
                  <a:schemeClr val="tx1"/>
                </a:solidFill>
                <a:latin typeface="Arial"/>
                <a:cs typeface="Arial"/>
              </a:rPr>
              <a:t>Game:</a:t>
            </a:r>
            <a:r>
              <a:rPr lang="en-US" sz="3100" i="1" spc="-85" dirty="0">
                <a:solidFill>
                  <a:schemeClr val="tx1"/>
                </a:solidFill>
                <a:latin typeface="Arial"/>
                <a:cs typeface="Arial"/>
              </a:rPr>
              <a:t> </a:t>
            </a:r>
            <a:br>
              <a:rPr lang="en-US" sz="3100" i="1" spc="-85" dirty="0">
                <a:solidFill>
                  <a:schemeClr val="tx1"/>
                </a:solidFill>
                <a:latin typeface="Arial"/>
                <a:cs typeface="Arial"/>
              </a:rPr>
            </a:br>
            <a:r>
              <a:rPr lang="en-US" sz="3100" i="1" dirty="0">
                <a:solidFill>
                  <a:schemeClr val="tx1"/>
                </a:solidFill>
                <a:latin typeface="Arial"/>
                <a:cs typeface="Arial"/>
              </a:rPr>
              <a:t>A</a:t>
            </a:r>
            <a:r>
              <a:rPr lang="en-US" sz="3100" i="1" spc="-80" dirty="0">
                <a:solidFill>
                  <a:schemeClr val="tx1"/>
                </a:solidFill>
                <a:latin typeface="Arial"/>
                <a:cs typeface="Arial"/>
              </a:rPr>
              <a:t> </a:t>
            </a:r>
            <a:r>
              <a:rPr lang="en-US" sz="3100" i="1" spc="-10" dirty="0">
                <a:solidFill>
                  <a:schemeClr val="tx1"/>
                </a:solidFill>
                <a:latin typeface="Arial"/>
                <a:cs typeface="Arial"/>
              </a:rPr>
              <a:t>Philosophical</a:t>
            </a:r>
            <a:r>
              <a:rPr lang="en-US" sz="3100" i="1" spc="-85" dirty="0">
                <a:solidFill>
                  <a:schemeClr val="tx1"/>
                </a:solidFill>
                <a:latin typeface="Arial"/>
                <a:cs typeface="Arial"/>
              </a:rPr>
              <a:t> </a:t>
            </a:r>
            <a:r>
              <a:rPr lang="en-US" sz="3100" i="1" dirty="0">
                <a:solidFill>
                  <a:schemeClr val="tx1"/>
                </a:solidFill>
                <a:latin typeface="Arial"/>
                <a:cs typeface="Arial"/>
              </a:rPr>
              <a:t>Approach</a:t>
            </a:r>
            <a:r>
              <a:rPr lang="en-US" sz="3100" i="1" spc="-80" dirty="0">
                <a:solidFill>
                  <a:schemeClr val="tx1"/>
                </a:solidFill>
                <a:latin typeface="Arial"/>
                <a:cs typeface="Arial"/>
              </a:rPr>
              <a:t> </a:t>
            </a:r>
            <a:r>
              <a:rPr lang="en-US" sz="3100" i="1" dirty="0">
                <a:solidFill>
                  <a:schemeClr val="tx1"/>
                </a:solidFill>
                <a:latin typeface="Arial"/>
                <a:cs typeface="Arial"/>
              </a:rPr>
              <a:t>to</a:t>
            </a:r>
            <a:r>
              <a:rPr lang="en-US" sz="3100" i="1" spc="-85" dirty="0">
                <a:solidFill>
                  <a:schemeClr val="tx1"/>
                </a:solidFill>
                <a:latin typeface="Arial"/>
                <a:cs typeface="Arial"/>
              </a:rPr>
              <a:t> </a:t>
            </a:r>
            <a:r>
              <a:rPr lang="en-US" sz="3100" i="1" spc="-10" dirty="0">
                <a:solidFill>
                  <a:schemeClr val="tx1"/>
                </a:solidFill>
                <a:latin typeface="Arial"/>
                <a:cs typeface="Arial"/>
              </a:rPr>
              <a:t>Understanding</a:t>
            </a:r>
            <a:r>
              <a:rPr lang="en-US" sz="3100" i="1" spc="-80" dirty="0">
                <a:solidFill>
                  <a:schemeClr val="tx1"/>
                </a:solidFill>
                <a:latin typeface="Arial"/>
                <a:cs typeface="Arial"/>
              </a:rPr>
              <a:t> </a:t>
            </a:r>
            <a:r>
              <a:rPr lang="en-US" sz="3100" i="1" spc="-25" dirty="0">
                <a:solidFill>
                  <a:schemeClr val="tx1"/>
                </a:solidFill>
                <a:latin typeface="Arial"/>
                <a:cs typeface="Arial"/>
              </a:rPr>
              <a:t>the </a:t>
            </a:r>
            <a:r>
              <a:rPr lang="en-US" sz="3100" i="1" dirty="0">
                <a:solidFill>
                  <a:schemeClr val="tx1"/>
                </a:solidFill>
                <a:latin typeface="Arial"/>
                <a:cs typeface="Arial"/>
              </a:rPr>
              <a:t>Morality</a:t>
            </a:r>
            <a:r>
              <a:rPr lang="en-US" sz="3100" i="1" spc="-85" dirty="0">
                <a:solidFill>
                  <a:schemeClr val="tx1"/>
                </a:solidFill>
                <a:latin typeface="Arial"/>
                <a:cs typeface="Arial"/>
              </a:rPr>
              <a:t> </a:t>
            </a:r>
            <a:r>
              <a:rPr lang="en-US" sz="3100" i="1" dirty="0">
                <a:solidFill>
                  <a:schemeClr val="tx1"/>
                </a:solidFill>
                <a:latin typeface="Arial"/>
                <a:cs typeface="Arial"/>
              </a:rPr>
              <a:t>of</a:t>
            </a:r>
            <a:r>
              <a:rPr lang="en-US" sz="3100" i="1" spc="-80" dirty="0">
                <a:solidFill>
                  <a:schemeClr val="tx1"/>
                </a:solidFill>
                <a:latin typeface="Arial"/>
                <a:cs typeface="Arial"/>
              </a:rPr>
              <a:t> </a:t>
            </a:r>
            <a:r>
              <a:rPr lang="en-US" sz="3100" i="1" spc="-10" dirty="0">
                <a:solidFill>
                  <a:schemeClr val="tx1"/>
                </a:solidFill>
                <a:latin typeface="Arial"/>
                <a:cs typeface="Arial"/>
              </a:rPr>
              <a:t>Games</a:t>
            </a:r>
            <a:endParaRPr lang="en-US" sz="3100" dirty="0">
              <a:solidFill>
                <a:schemeClr val="tx1"/>
              </a:solidFill>
              <a:latin typeface="Arial"/>
              <a:cs typeface="Arial"/>
            </a:endParaRPr>
          </a:p>
        </p:txBody>
      </p:sp>
      <p:sp>
        <p:nvSpPr>
          <p:cNvPr id="5" name="object 9">
            <a:extLst>
              <a:ext uri="{FF2B5EF4-FFF2-40B4-BE49-F238E27FC236}">
                <a16:creationId xmlns:a16="http://schemas.microsoft.com/office/drawing/2014/main" id="{AF097852-6F40-7436-5F21-794364B70AA0}"/>
              </a:ext>
            </a:extLst>
          </p:cNvPr>
          <p:cNvSpPr txBox="1">
            <a:spLocks noGrp="1"/>
          </p:cNvSpPr>
          <p:nvPr>
            <p:ph idx="1"/>
          </p:nvPr>
        </p:nvSpPr>
        <p:spPr>
          <a:xfrm>
            <a:off x="1295401" y="2946011"/>
            <a:ext cx="9601196" cy="3263612"/>
          </a:xfrm>
          <a:prstGeom prst="rect">
            <a:avLst/>
          </a:prstGeom>
        </p:spPr>
        <p:txBody>
          <a:bodyPr vert="horz" lIns="0" tIns="93980" rIns="0" bIns="0" rtlCol="0">
            <a:normAutofit/>
          </a:bodyPr>
          <a:lstStyle/>
          <a:p>
            <a:pPr marL="12700">
              <a:spcBef>
                <a:spcPts val="740"/>
              </a:spcBef>
            </a:pPr>
            <a:r>
              <a:rPr lang="en-US" sz="1800" dirty="0">
                <a:latin typeface="Arial"/>
                <a:cs typeface="Arial"/>
                <a:hlinkClick r:id="rId2"/>
              </a:rPr>
              <a:t>Ren</a:t>
            </a:r>
            <a:r>
              <a:rPr lang="en-US" sz="1800" spc="60" dirty="0">
                <a:latin typeface="Arial"/>
                <a:cs typeface="Arial"/>
                <a:hlinkClick r:id="rId2"/>
              </a:rPr>
              <a:t> </a:t>
            </a:r>
            <a:r>
              <a:rPr lang="en-US" sz="1800" dirty="0">
                <a:latin typeface="Arial"/>
                <a:cs typeface="Arial"/>
                <a:hlinkClick r:id="rId2"/>
              </a:rPr>
              <a:t>Reynolds</a:t>
            </a:r>
            <a:r>
              <a:rPr lang="en-US" sz="1800" spc="70" dirty="0">
                <a:latin typeface="Arial"/>
                <a:cs typeface="Arial"/>
                <a:hlinkClick r:id="rId2"/>
              </a:rPr>
              <a:t> </a:t>
            </a:r>
            <a:r>
              <a:rPr lang="en-US" sz="1800" spc="-10" dirty="0">
                <a:latin typeface="Arial"/>
                <a:cs typeface="Arial"/>
                <a:hlinkClick r:id="rId2"/>
              </a:rPr>
              <a:t>(2002)</a:t>
            </a:r>
            <a:endParaRPr lang="en-US" sz="1800" dirty="0">
              <a:latin typeface="Arial"/>
              <a:cs typeface="Arial"/>
            </a:endParaRPr>
          </a:p>
          <a:p>
            <a:pPr marL="1116965" marR="5080" indent="-552450"/>
            <a:r>
              <a:rPr lang="en-US" sz="1800" dirty="0">
                <a:latin typeface="Arial"/>
                <a:cs typeface="Arial"/>
              </a:rPr>
              <a:t>Applied</a:t>
            </a:r>
            <a:r>
              <a:rPr lang="en-US" sz="1800" spc="35" dirty="0">
                <a:latin typeface="Arial"/>
                <a:cs typeface="Arial"/>
              </a:rPr>
              <a:t> </a:t>
            </a:r>
            <a:r>
              <a:rPr lang="en-US" sz="1800" dirty="0">
                <a:latin typeface="Arial"/>
                <a:cs typeface="Arial"/>
              </a:rPr>
              <a:t>three</a:t>
            </a:r>
            <a:r>
              <a:rPr lang="en-US" sz="1800" spc="35" dirty="0">
                <a:latin typeface="Arial"/>
                <a:cs typeface="Arial"/>
              </a:rPr>
              <a:t> </a:t>
            </a:r>
            <a:r>
              <a:rPr lang="en-US" sz="1800" dirty="0">
                <a:latin typeface="Arial"/>
                <a:cs typeface="Arial"/>
              </a:rPr>
              <a:t>different</a:t>
            </a:r>
            <a:r>
              <a:rPr lang="en-US" sz="1800" spc="40" dirty="0">
                <a:latin typeface="Arial"/>
                <a:cs typeface="Arial"/>
              </a:rPr>
              <a:t> </a:t>
            </a:r>
            <a:r>
              <a:rPr lang="en-US" sz="1800" dirty="0">
                <a:latin typeface="Arial"/>
                <a:cs typeface="Arial"/>
              </a:rPr>
              <a:t>ethical</a:t>
            </a:r>
            <a:r>
              <a:rPr lang="en-US" sz="1800" spc="35" dirty="0">
                <a:latin typeface="Arial"/>
                <a:cs typeface="Arial"/>
              </a:rPr>
              <a:t> </a:t>
            </a:r>
            <a:r>
              <a:rPr lang="en-US" sz="1800" dirty="0">
                <a:latin typeface="Arial"/>
                <a:cs typeface="Arial"/>
              </a:rPr>
              <a:t>theories</a:t>
            </a:r>
            <a:r>
              <a:rPr lang="en-US" sz="1800" spc="35" dirty="0">
                <a:latin typeface="Arial"/>
                <a:cs typeface="Arial"/>
              </a:rPr>
              <a:t> </a:t>
            </a:r>
            <a:r>
              <a:rPr lang="en-US" sz="1800" dirty="0">
                <a:latin typeface="Arial"/>
                <a:cs typeface="Arial"/>
              </a:rPr>
              <a:t>to</a:t>
            </a:r>
            <a:r>
              <a:rPr lang="en-US" sz="1800" spc="35" dirty="0">
                <a:latin typeface="Arial"/>
                <a:cs typeface="Arial"/>
              </a:rPr>
              <a:t> </a:t>
            </a:r>
            <a:r>
              <a:rPr lang="en-US" sz="1800" dirty="0">
                <a:latin typeface="Arial"/>
                <a:cs typeface="Arial"/>
              </a:rPr>
              <a:t>the</a:t>
            </a:r>
            <a:r>
              <a:rPr lang="en-US" sz="1800" spc="35" dirty="0">
                <a:latin typeface="Arial"/>
                <a:cs typeface="Arial"/>
              </a:rPr>
              <a:t> </a:t>
            </a:r>
            <a:r>
              <a:rPr lang="en-US" sz="1800" dirty="0">
                <a:latin typeface="Arial"/>
                <a:cs typeface="Arial"/>
              </a:rPr>
              <a:t>playing</a:t>
            </a:r>
            <a:r>
              <a:rPr lang="en-US" sz="1800" spc="40" dirty="0">
                <a:latin typeface="Arial"/>
                <a:cs typeface="Arial"/>
              </a:rPr>
              <a:t> </a:t>
            </a:r>
            <a:r>
              <a:rPr lang="en-US" sz="1800" dirty="0">
                <a:latin typeface="Arial"/>
                <a:cs typeface="Arial"/>
              </a:rPr>
              <a:t>of</a:t>
            </a:r>
            <a:r>
              <a:rPr lang="en-US" sz="1800" spc="35" dirty="0">
                <a:latin typeface="Arial"/>
                <a:cs typeface="Arial"/>
              </a:rPr>
              <a:t> </a:t>
            </a:r>
            <a:r>
              <a:rPr lang="en-US" sz="1800" dirty="0">
                <a:latin typeface="Arial"/>
                <a:cs typeface="Arial"/>
              </a:rPr>
              <a:t>GTA</a:t>
            </a:r>
            <a:r>
              <a:rPr lang="en-US" sz="1800" spc="35" dirty="0">
                <a:latin typeface="Arial"/>
                <a:cs typeface="Arial"/>
              </a:rPr>
              <a:t> </a:t>
            </a:r>
            <a:r>
              <a:rPr lang="en-US" sz="1800" spc="-25" dirty="0">
                <a:latin typeface="Arial"/>
                <a:cs typeface="Arial"/>
              </a:rPr>
              <a:t>III</a:t>
            </a:r>
          </a:p>
          <a:p>
            <a:pPr marL="1574165" marR="5080" lvl="1" indent="-552450"/>
            <a:r>
              <a:rPr lang="en-US" sz="1800" dirty="0">
                <a:latin typeface="Arial"/>
                <a:cs typeface="Arial"/>
              </a:rPr>
              <a:t>Virtue</a:t>
            </a:r>
            <a:r>
              <a:rPr lang="en-US" sz="1800" spc="20" dirty="0">
                <a:latin typeface="Arial"/>
                <a:cs typeface="Arial"/>
              </a:rPr>
              <a:t> </a:t>
            </a:r>
            <a:r>
              <a:rPr lang="en-US" sz="1800" spc="-10" dirty="0">
                <a:latin typeface="Arial"/>
                <a:cs typeface="Arial"/>
              </a:rPr>
              <a:t>Ethics</a:t>
            </a:r>
          </a:p>
          <a:p>
            <a:pPr marL="1574165" marR="5080" lvl="1" indent="-552450"/>
            <a:r>
              <a:rPr lang="en-US" sz="1800" dirty="0">
                <a:latin typeface="Arial"/>
                <a:cs typeface="Arial"/>
              </a:rPr>
              <a:t>Deontological</a:t>
            </a:r>
            <a:r>
              <a:rPr lang="en-US" sz="1800" spc="85" dirty="0">
                <a:latin typeface="Arial"/>
                <a:cs typeface="Arial"/>
              </a:rPr>
              <a:t> </a:t>
            </a:r>
            <a:r>
              <a:rPr lang="en-US" sz="1800" dirty="0">
                <a:latin typeface="Arial"/>
                <a:cs typeface="Arial"/>
              </a:rPr>
              <a:t>(duty</a:t>
            </a:r>
            <a:r>
              <a:rPr lang="en-US" sz="1800" spc="95" dirty="0">
                <a:latin typeface="Arial"/>
                <a:cs typeface="Arial"/>
              </a:rPr>
              <a:t> </a:t>
            </a:r>
            <a:r>
              <a:rPr lang="en-US" sz="1800" spc="-10" dirty="0">
                <a:latin typeface="Arial"/>
                <a:cs typeface="Arial"/>
              </a:rPr>
              <a:t>ethics)</a:t>
            </a:r>
          </a:p>
          <a:p>
            <a:pPr marL="1574165" marR="5080" lvl="1" indent="-552450"/>
            <a:r>
              <a:rPr lang="en-US" sz="1800" spc="-10" dirty="0">
                <a:latin typeface="Arial"/>
                <a:cs typeface="Arial"/>
              </a:rPr>
              <a:t>Consequentialism</a:t>
            </a:r>
            <a:endParaRPr lang="en-US" sz="1800" dirty="0">
              <a:latin typeface="Arial"/>
              <a:cs typeface="Arial"/>
            </a:endParaRPr>
          </a:p>
          <a:p>
            <a:pPr marL="564515">
              <a:spcBef>
                <a:spcPts val="830"/>
              </a:spcBef>
            </a:pPr>
            <a:r>
              <a:rPr lang="en-US" sz="1800" dirty="0">
                <a:latin typeface="Arial"/>
                <a:cs typeface="Arial"/>
              </a:rPr>
              <a:t>Concluded</a:t>
            </a:r>
            <a:r>
              <a:rPr lang="en-US" sz="1800" spc="50" dirty="0">
                <a:latin typeface="Arial"/>
                <a:cs typeface="Arial"/>
              </a:rPr>
              <a:t> </a:t>
            </a:r>
            <a:r>
              <a:rPr lang="en-US" sz="1800" b="1" dirty="0">
                <a:latin typeface="Arial"/>
                <a:cs typeface="Arial"/>
              </a:rPr>
              <a:t>virtue</a:t>
            </a:r>
            <a:r>
              <a:rPr lang="en-US" sz="1800" b="1" spc="60" dirty="0">
                <a:latin typeface="Arial"/>
                <a:cs typeface="Arial"/>
              </a:rPr>
              <a:t> </a:t>
            </a:r>
            <a:r>
              <a:rPr lang="en-US" sz="1800" dirty="0">
                <a:latin typeface="Arial"/>
                <a:cs typeface="Arial"/>
              </a:rPr>
              <a:t>ethics</a:t>
            </a:r>
            <a:r>
              <a:rPr lang="en-US" sz="1800" spc="60" dirty="0">
                <a:latin typeface="Arial"/>
                <a:cs typeface="Arial"/>
              </a:rPr>
              <a:t> </a:t>
            </a:r>
            <a:r>
              <a:rPr lang="en-US" sz="1800" dirty="0">
                <a:latin typeface="Arial"/>
                <a:cs typeface="Arial"/>
              </a:rPr>
              <a:t>was</a:t>
            </a:r>
            <a:r>
              <a:rPr lang="en-US" sz="1800" spc="55" dirty="0">
                <a:latin typeface="Arial"/>
                <a:cs typeface="Arial"/>
              </a:rPr>
              <a:t> </a:t>
            </a:r>
            <a:r>
              <a:rPr lang="en-US" sz="1800" dirty="0">
                <a:latin typeface="Arial"/>
                <a:cs typeface="Arial"/>
              </a:rPr>
              <a:t>the</a:t>
            </a:r>
            <a:r>
              <a:rPr lang="en-US" sz="1800" spc="60" dirty="0">
                <a:latin typeface="Arial"/>
                <a:cs typeface="Arial"/>
              </a:rPr>
              <a:t> </a:t>
            </a:r>
            <a:r>
              <a:rPr lang="en-US" sz="1800" dirty="0">
                <a:latin typeface="Arial"/>
                <a:cs typeface="Arial"/>
              </a:rPr>
              <a:t>most</a:t>
            </a:r>
            <a:r>
              <a:rPr lang="en-US" sz="1800" spc="60" dirty="0">
                <a:latin typeface="Arial"/>
                <a:cs typeface="Arial"/>
              </a:rPr>
              <a:t> </a:t>
            </a:r>
            <a:r>
              <a:rPr lang="en-US" sz="1800" dirty="0">
                <a:latin typeface="Arial"/>
                <a:cs typeface="Arial"/>
              </a:rPr>
              <a:t>relevant</a:t>
            </a:r>
            <a:r>
              <a:rPr lang="en-US" sz="1800" spc="60" dirty="0">
                <a:latin typeface="Arial"/>
                <a:cs typeface="Arial"/>
              </a:rPr>
              <a:t> </a:t>
            </a:r>
            <a:r>
              <a:rPr lang="en-US" sz="1800" dirty="0">
                <a:latin typeface="Arial"/>
                <a:cs typeface="Arial"/>
              </a:rPr>
              <a:t>for</a:t>
            </a:r>
            <a:r>
              <a:rPr lang="en-US" sz="1800" spc="60" dirty="0">
                <a:latin typeface="Arial"/>
                <a:cs typeface="Arial"/>
              </a:rPr>
              <a:t> </a:t>
            </a:r>
            <a:r>
              <a:rPr lang="en-US" sz="1800" spc="-10" dirty="0">
                <a:latin typeface="Arial"/>
                <a:cs typeface="Arial"/>
              </a:rPr>
              <a:t>analysis</a:t>
            </a:r>
            <a:endParaRPr lang="en-US" sz="1800" dirty="0">
              <a:latin typeface="Arial"/>
              <a:cs typeface="Arial"/>
            </a:endParaRPr>
          </a:p>
        </p:txBody>
      </p:sp>
    </p:spTree>
    <p:extLst>
      <p:ext uri="{BB962C8B-B14F-4D97-AF65-F5344CB8AC3E}">
        <p14:creationId xmlns:p14="http://schemas.microsoft.com/office/powerpoint/2010/main" val="1894344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72F2E-DB12-08B0-1FE8-B6BB103710C4}"/>
              </a:ext>
            </a:extLst>
          </p:cNvPr>
          <p:cNvSpPr>
            <a:spLocks noGrp="1"/>
          </p:cNvSpPr>
          <p:nvPr>
            <p:ph type="title"/>
          </p:nvPr>
        </p:nvSpPr>
        <p:spPr>
          <a:xfrm>
            <a:off x="1449324" y="679451"/>
            <a:ext cx="10812526" cy="819150"/>
          </a:xfrm>
        </p:spPr>
        <p:txBody>
          <a:bodyPr>
            <a:normAutofit fontScale="90000"/>
          </a:bodyPr>
          <a:lstStyle/>
          <a:p>
            <a:r>
              <a:rPr lang="en-US" dirty="0"/>
              <a:t>How we define Ethics </a:t>
            </a:r>
            <a:endParaRPr lang="en-GB" dirty="0"/>
          </a:p>
        </p:txBody>
      </p:sp>
      <p:sp>
        <p:nvSpPr>
          <p:cNvPr id="3" name="Content Placeholder 2">
            <a:extLst>
              <a:ext uri="{FF2B5EF4-FFF2-40B4-BE49-F238E27FC236}">
                <a16:creationId xmlns:a16="http://schemas.microsoft.com/office/drawing/2014/main" id="{1C9EB78F-BD00-4239-149B-AB95F53B5156}"/>
              </a:ext>
            </a:extLst>
          </p:cNvPr>
          <p:cNvSpPr>
            <a:spLocks noGrp="1"/>
          </p:cNvSpPr>
          <p:nvPr>
            <p:ph idx="1"/>
          </p:nvPr>
        </p:nvSpPr>
        <p:spPr>
          <a:xfrm>
            <a:off x="1449324" y="1574800"/>
            <a:ext cx="10742676" cy="4603749"/>
          </a:xfrm>
        </p:spPr>
        <p:txBody>
          <a:bodyPr/>
          <a:lstStyle/>
          <a:p>
            <a:r>
              <a:rPr lang="en-US" dirty="0"/>
              <a:t>A system of moral principles (moral philosophy).	</a:t>
            </a:r>
          </a:p>
          <a:p>
            <a:pPr lvl="1"/>
            <a:r>
              <a:rPr lang="en-US" dirty="0"/>
              <a:t>Systemitising, defending, and recommending concepts of right and wrong behaviour – How we live our lives. </a:t>
            </a:r>
          </a:p>
          <a:p>
            <a:pPr lvl="1"/>
            <a:r>
              <a:rPr lang="en-US" dirty="0"/>
              <a:t>What is good for both the individual and for society.</a:t>
            </a:r>
          </a:p>
          <a:p>
            <a:pPr lvl="1"/>
            <a:r>
              <a:rPr lang="en-US" dirty="0"/>
              <a:t>Derived from the Greek word </a:t>
            </a:r>
            <a:r>
              <a:rPr lang="en-US" i="1" dirty="0"/>
              <a:t>ethos</a:t>
            </a:r>
          </a:p>
          <a:p>
            <a:pPr lvl="2"/>
            <a:r>
              <a:rPr lang="en-US" dirty="0"/>
              <a:t>Customs, habit, character or disposition.</a:t>
            </a:r>
          </a:p>
          <a:p>
            <a:pPr marL="548640" lvl="2" indent="0">
              <a:buNone/>
            </a:pPr>
            <a:endParaRPr lang="en-US" dirty="0"/>
          </a:p>
          <a:p>
            <a:r>
              <a:rPr lang="en-US" dirty="0"/>
              <a:t>Ethics deals with issues such as:</a:t>
            </a:r>
          </a:p>
          <a:p>
            <a:pPr lvl="2"/>
            <a:r>
              <a:rPr lang="en-US" dirty="0"/>
              <a:t>Our rights and responsibilities</a:t>
            </a:r>
          </a:p>
          <a:p>
            <a:pPr lvl="2"/>
            <a:r>
              <a:rPr lang="en-US" dirty="0"/>
              <a:t>Moral decisions – what is the right and wrong thing to do?</a:t>
            </a:r>
          </a:p>
          <a:p>
            <a:pPr lvl="2"/>
            <a:r>
              <a:rPr lang="en-US" dirty="0"/>
              <a:t>How we live a good life</a:t>
            </a:r>
          </a:p>
          <a:p>
            <a:pPr lvl="2"/>
            <a:r>
              <a:rPr lang="en-US" dirty="0"/>
              <a:t>The language of right and wrong</a:t>
            </a:r>
          </a:p>
          <a:p>
            <a:pPr lvl="1"/>
            <a:endParaRPr lang="en-US" dirty="0"/>
          </a:p>
          <a:p>
            <a:pPr lvl="1"/>
            <a:endParaRPr lang="en-GB" dirty="0"/>
          </a:p>
        </p:txBody>
      </p:sp>
    </p:spTree>
    <p:extLst>
      <p:ext uri="{BB962C8B-B14F-4D97-AF65-F5344CB8AC3E}">
        <p14:creationId xmlns:p14="http://schemas.microsoft.com/office/powerpoint/2010/main" val="1957554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2705B1D6-9037-7FDB-B563-C82BFEC7B84F}"/>
              </a:ext>
            </a:extLst>
          </p:cNvPr>
          <p:cNvSpPr txBox="1">
            <a:spLocks noGrp="1"/>
          </p:cNvSpPr>
          <p:nvPr>
            <p:ph type="title"/>
          </p:nvPr>
        </p:nvSpPr>
        <p:spPr>
          <a:xfrm>
            <a:off x="1295400" y="982663"/>
            <a:ext cx="9601200" cy="1303337"/>
          </a:xfrm>
          <a:prstGeom prst="rect">
            <a:avLst/>
          </a:prstGeom>
        </p:spPr>
        <p:txBody>
          <a:bodyPr vert="horz" lIns="0" tIns="11430" rIns="0" bIns="0" rtlCol="0">
            <a:normAutofit fontScale="90000"/>
          </a:bodyPr>
          <a:lstStyle/>
          <a:p>
            <a:pPr marL="12700">
              <a:lnSpc>
                <a:spcPct val="90000"/>
              </a:lnSpc>
              <a:spcBef>
                <a:spcPts val="90"/>
              </a:spcBef>
            </a:pPr>
            <a:r>
              <a:rPr lang="en-US" i="1">
                <a:latin typeface="Arial"/>
                <a:cs typeface="Arial"/>
              </a:rPr>
              <a:t>Is</a:t>
            </a:r>
            <a:r>
              <a:rPr lang="en-US" i="1" spc="-80">
                <a:latin typeface="Arial"/>
                <a:cs typeface="Arial"/>
              </a:rPr>
              <a:t> </a:t>
            </a:r>
            <a:r>
              <a:rPr lang="en-US" i="1">
                <a:latin typeface="Arial"/>
                <a:cs typeface="Arial"/>
              </a:rPr>
              <a:t>It</a:t>
            </a:r>
            <a:r>
              <a:rPr lang="en-US" i="1" spc="-80">
                <a:latin typeface="Arial"/>
                <a:cs typeface="Arial"/>
              </a:rPr>
              <a:t> </a:t>
            </a:r>
            <a:r>
              <a:rPr lang="en-US" i="1">
                <a:latin typeface="Arial"/>
                <a:cs typeface="Arial"/>
              </a:rPr>
              <a:t>Wrong</a:t>
            </a:r>
            <a:r>
              <a:rPr lang="en-US" i="1" spc="-80">
                <a:latin typeface="Arial"/>
                <a:cs typeface="Arial"/>
              </a:rPr>
              <a:t> </a:t>
            </a:r>
            <a:r>
              <a:rPr lang="en-US" i="1">
                <a:latin typeface="Arial"/>
                <a:cs typeface="Arial"/>
              </a:rPr>
              <a:t>to</a:t>
            </a:r>
            <a:r>
              <a:rPr lang="en-US" i="1" spc="-80">
                <a:latin typeface="Arial"/>
                <a:cs typeface="Arial"/>
              </a:rPr>
              <a:t> </a:t>
            </a:r>
            <a:r>
              <a:rPr lang="en-US" i="1">
                <a:latin typeface="Arial"/>
                <a:cs typeface="Arial"/>
              </a:rPr>
              <a:t>Play</a:t>
            </a:r>
            <a:r>
              <a:rPr lang="en-US" i="1" spc="-75">
                <a:latin typeface="Arial"/>
                <a:cs typeface="Arial"/>
              </a:rPr>
              <a:t> </a:t>
            </a:r>
            <a:r>
              <a:rPr lang="en-US" i="1" spc="-10">
                <a:latin typeface="Arial"/>
                <a:cs typeface="Arial"/>
              </a:rPr>
              <a:t>Violent</a:t>
            </a:r>
            <a:r>
              <a:rPr lang="en-US" i="1" spc="-80">
                <a:latin typeface="Arial"/>
                <a:cs typeface="Arial"/>
              </a:rPr>
              <a:t> </a:t>
            </a:r>
            <a:r>
              <a:rPr lang="en-US" i="1" spc="-10">
                <a:latin typeface="Arial"/>
                <a:cs typeface="Arial"/>
              </a:rPr>
              <a:t>Video</a:t>
            </a:r>
            <a:r>
              <a:rPr lang="en-US" i="1" spc="-80">
                <a:latin typeface="Arial"/>
                <a:cs typeface="Arial"/>
              </a:rPr>
              <a:t> </a:t>
            </a:r>
            <a:r>
              <a:rPr lang="en-US" i="1" spc="-10">
                <a:latin typeface="Arial"/>
                <a:cs typeface="Arial"/>
              </a:rPr>
              <a:t>Games?</a:t>
            </a:r>
            <a:endParaRPr lang="en-US">
              <a:latin typeface="Arial"/>
              <a:cs typeface="Arial"/>
            </a:endParaRPr>
          </a:p>
        </p:txBody>
      </p:sp>
      <p:sp>
        <p:nvSpPr>
          <p:cNvPr id="5" name="object 13">
            <a:extLst>
              <a:ext uri="{FF2B5EF4-FFF2-40B4-BE49-F238E27FC236}">
                <a16:creationId xmlns:a16="http://schemas.microsoft.com/office/drawing/2014/main" id="{042B76E5-A346-DDBF-F83C-779FEE7A5379}"/>
              </a:ext>
            </a:extLst>
          </p:cNvPr>
          <p:cNvSpPr txBox="1">
            <a:spLocks noGrp="1"/>
          </p:cNvSpPr>
          <p:nvPr>
            <p:ph idx="1"/>
          </p:nvPr>
        </p:nvSpPr>
        <p:spPr>
          <a:xfrm>
            <a:off x="1295401" y="2556932"/>
            <a:ext cx="9601196" cy="2015068"/>
          </a:xfrm>
          <a:prstGeom prst="rect">
            <a:avLst/>
          </a:prstGeom>
        </p:spPr>
        <p:txBody>
          <a:bodyPr vert="horz" lIns="0" tIns="93980" rIns="0" bIns="0" rtlCol="0">
            <a:normAutofit/>
          </a:bodyPr>
          <a:lstStyle/>
          <a:p>
            <a:pPr marL="12700">
              <a:lnSpc>
                <a:spcPct val="90000"/>
              </a:lnSpc>
              <a:spcBef>
                <a:spcPts val="740"/>
              </a:spcBef>
            </a:pPr>
            <a:r>
              <a:rPr lang="en-US" sz="1500" dirty="0">
                <a:latin typeface="Arial"/>
                <a:cs typeface="Arial"/>
                <a:hlinkClick r:id="rId2"/>
              </a:rPr>
              <a:t>McCormick</a:t>
            </a:r>
            <a:r>
              <a:rPr lang="en-US" sz="1500" spc="105" dirty="0">
                <a:latin typeface="Arial"/>
                <a:cs typeface="Arial"/>
                <a:hlinkClick r:id="rId2"/>
              </a:rPr>
              <a:t> </a:t>
            </a:r>
            <a:r>
              <a:rPr lang="en-US" sz="1500" spc="-10" dirty="0">
                <a:latin typeface="Arial"/>
                <a:cs typeface="Arial"/>
                <a:hlinkClick r:id="rId2"/>
              </a:rPr>
              <a:t>(2005)</a:t>
            </a:r>
            <a:endParaRPr lang="en-US" sz="1500" dirty="0">
              <a:latin typeface="Arial"/>
              <a:cs typeface="Arial"/>
            </a:endParaRPr>
          </a:p>
          <a:p>
            <a:pPr marL="564515">
              <a:lnSpc>
                <a:spcPct val="90000"/>
              </a:lnSpc>
              <a:spcBef>
                <a:spcPts val="645"/>
              </a:spcBef>
            </a:pPr>
            <a:r>
              <a:rPr lang="en-US" sz="1500" dirty="0">
                <a:latin typeface="Arial"/>
                <a:cs typeface="Arial"/>
              </a:rPr>
              <a:t>A</a:t>
            </a:r>
            <a:r>
              <a:rPr lang="en-US" sz="1500" spc="35" dirty="0">
                <a:latin typeface="Arial"/>
                <a:cs typeface="Arial"/>
              </a:rPr>
              <a:t> </a:t>
            </a:r>
            <a:r>
              <a:rPr lang="en-US" sz="1500" dirty="0">
                <a:latin typeface="Arial"/>
                <a:cs typeface="Arial"/>
              </a:rPr>
              <a:t>well-argued</a:t>
            </a:r>
            <a:r>
              <a:rPr lang="en-US" sz="1500" spc="45" dirty="0">
                <a:latin typeface="Arial"/>
                <a:cs typeface="Arial"/>
              </a:rPr>
              <a:t> </a:t>
            </a:r>
            <a:r>
              <a:rPr lang="en-US" sz="1500" spc="-10" dirty="0">
                <a:latin typeface="Arial"/>
                <a:cs typeface="Arial"/>
              </a:rPr>
              <a:t>account</a:t>
            </a:r>
            <a:endParaRPr lang="en-US" sz="1500" dirty="0">
              <a:latin typeface="Arial"/>
              <a:cs typeface="Arial"/>
            </a:endParaRPr>
          </a:p>
          <a:p>
            <a:pPr marL="564515">
              <a:lnSpc>
                <a:spcPct val="90000"/>
              </a:lnSpc>
              <a:spcBef>
                <a:spcPts val="1245"/>
              </a:spcBef>
            </a:pPr>
            <a:r>
              <a:rPr lang="en-US" sz="1500" dirty="0">
                <a:latin typeface="Arial"/>
                <a:cs typeface="Arial"/>
              </a:rPr>
              <a:t>Based</a:t>
            </a:r>
            <a:r>
              <a:rPr lang="en-US" sz="1500" spc="45" dirty="0">
                <a:latin typeface="Arial"/>
                <a:cs typeface="Arial"/>
              </a:rPr>
              <a:t> </a:t>
            </a:r>
            <a:r>
              <a:rPr lang="en-US" sz="1500" dirty="0">
                <a:latin typeface="Arial"/>
                <a:cs typeface="Arial"/>
              </a:rPr>
              <a:t>on</a:t>
            </a:r>
            <a:r>
              <a:rPr lang="en-US" sz="1500" spc="50" dirty="0">
                <a:latin typeface="Arial"/>
                <a:cs typeface="Arial"/>
              </a:rPr>
              <a:t> </a:t>
            </a:r>
            <a:r>
              <a:rPr lang="en-US" sz="1500" b="1" dirty="0">
                <a:latin typeface="Arial"/>
                <a:cs typeface="Arial"/>
              </a:rPr>
              <a:t>virtue</a:t>
            </a:r>
            <a:r>
              <a:rPr lang="en-US" sz="1500" b="1" spc="55" dirty="0">
                <a:latin typeface="Arial"/>
                <a:cs typeface="Arial"/>
              </a:rPr>
              <a:t> </a:t>
            </a:r>
            <a:r>
              <a:rPr lang="en-US" sz="1500" spc="-10" dirty="0">
                <a:latin typeface="Arial"/>
                <a:cs typeface="Arial"/>
              </a:rPr>
              <a:t>ethics</a:t>
            </a:r>
            <a:endParaRPr lang="en-US" sz="1500" dirty="0">
              <a:latin typeface="Arial"/>
              <a:cs typeface="Arial"/>
            </a:endParaRPr>
          </a:p>
          <a:p>
            <a:pPr marL="564515" marR="63500">
              <a:lnSpc>
                <a:spcPct val="90000"/>
              </a:lnSpc>
            </a:pPr>
            <a:r>
              <a:rPr lang="en-US" sz="1500" dirty="0">
                <a:latin typeface="Arial"/>
                <a:cs typeface="Arial"/>
              </a:rPr>
              <a:t>Bias?</a:t>
            </a:r>
            <a:r>
              <a:rPr lang="en-US" sz="1500" spc="50" dirty="0">
                <a:latin typeface="Arial"/>
                <a:cs typeface="Arial"/>
              </a:rPr>
              <a:t> </a:t>
            </a:r>
            <a:r>
              <a:rPr lang="en-US" sz="1500" dirty="0">
                <a:latin typeface="Arial"/>
                <a:cs typeface="Arial"/>
              </a:rPr>
              <a:t>-</a:t>
            </a:r>
            <a:r>
              <a:rPr lang="en-US" sz="1500" spc="55" dirty="0">
                <a:latin typeface="Arial"/>
                <a:cs typeface="Arial"/>
              </a:rPr>
              <a:t> </a:t>
            </a:r>
            <a:r>
              <a:rPr lang="en-US" sz="1500" dirty="0">
                <a:latin typeface="Arial"/>
                <a:cs typeface="Arial"/>
              </a:rPr>
              <a:t>sought</a:t>
            </a:r>
            <a:r>
              <a:rPr lang="en-US" sz="1500" spc="50" dirty="0">
                <a:latin typeface="Arial"/>
                <a:cs typeface="Arial"/>
              </a:rPr>
              <a:t> </a:t>
            </a:r>
            <a:r>
              <a:rPr lang="en-US" sz="1500" dirty="0">
                <a:latin typeface="Arial"/>
                <a:cs typeface="Arial"/>
              </a:rPr>
              <a:t>to</a:t>
            </a:r>
            <a:r>
              <a:rPr lang="en-US" sz="1500" spc="55" dirty="0">
                <a:latin typeface="Arial"/>
                <a:cs typeface="Arial"/>
              </a:rPr>
              <a:t> </a:t>
            </a:r>
            <a:r>
              <a:rPr lang="en-US" sz="1500" dirty="0">
                <a:latin typeface="Arial"/>
                <a:cs typeface="Arial"/>
              </a:rPr>
              <a:t>prove</a:t>
            </a:r>
            <a:r>
              <a:rPr lang="en-US" sz="1500" spc="50" dirty="0">
                <a:latin typeface="Arial"/>
                <a:cs typeface="Arial"/>
              </a:rPr>
              <a:t> </a:t>
            </a:r>
            <a:r>
              <a:rPr lang="en-US" sz="1500" dirty="0">
                <a:latin typeface="Arial"/>
                <a:cs typeface="Arial"/>
              </a:rPr>
              <a:t>violent</a:t>
            </a:r>
            <a:r>
              <a:rPr lang="en-US" sz="1500" spc="50" dirty="0">
                <a:latin typeface="Arial"/>
                <a:cs typeface="Arial"/>
              </a:rPr>
              <a:t> </a:t>
            </a:r>
            <a:r>
              <a:rPr lang="en-US" sz="1500" dirty="0">
                <a:latin typeface="Arial"/>
                <a:cs typeface="Arial"/>
              </a:rPr>
              <a:t>video</a:t>
            </a:r>
            <a:r>
              <a:rPr lang="en-US" sz="1500" spc="55" dirty="0">
                <a:latin typeface="Arial"/>
                <a:cs typeface="Arial"/>
              </a:rPr>
              <a:t> </a:t>
            </a:r>
            <a:r>
              <a:rPr lang="en-US" sz="1500" dirty="0">
                <a:latin typeface="Arial"/>
                <a:cs typeface="Arial"/>
              </a:rPr>
              <a:t>games</a:t>
            </a:r>
            <a:r>
              <a:rPr lang="en-US" sz="1500" spc="50" dirty="0">
                <a:latin typeface="Arial"/>
                <a:cs typeface="Arial"/>
              </a:rPr>
              <a:t> </a:t>
            </a:r>
            <a:r>
              <a:rPr lang="en-US" sz="1500" dirty="0">
                <a:latin typeface="Arial"/>
                <a:cs typeface="Arial"/>
              </a:rPr>
              <a:t>were</a:t>
            </a:r>
            <a:r>
              <a:rPr lang="en-US" sz="1500" spc="50" dirty="0">
                <a:latin typeface="Arial"/>
                <a:cs typeface="Arial"/>
              </a:rPr>
              <a:t> </a:t>
            </a:r>
            <a:r>
              <a:rPr lang="en-US" sz="1500" spc="-10">
                <a:latin typeface="Arial"/>
                <a:cs typeface="Arial"/>
              </a:rPr>
              <a:t>unethical </a:t>
            </a:r>
          </a:p>
          <a:p>
            <a:pPr marL="564515" marR="63500">
              <a:lnSpc>
                <a:spcPct val="90000"/>
              </a:lnSpc>
            </a:pPr>
            <a:r>
              <a:rPr lang="en-US" sz="1500">
                <a:latin typeface="Arial"/>
                <a:cs typeface="Arial"/>
              </a:rPr>
              <a:t>Argues</a:t>
            </a:r>
            <a:r>
              <a:rPr lang="en-US" sz="1500" spc="50">
                <a:latin typeface="Arial"/>
                <a:cs typeface="Arial"/>
              </a:rPr>
              <a:t> </a:t>
            </a:r>
            <a:r>
              <a:rPr lang="en-US" sz="1500" dirty="0">
                <a:latin typeface="Arial"/>
                <a:cs typeface="Arial"/>
              </a:rPr>
              <a:t>playing</a:t>
            </a:r>
            <a:r>
              <a:rPr lang="en-US" sz="1500" spc="60" dirty="0">
                <a:latin typeface="Arial"/>
                <a:cs typeface="Arial"/>
              </a:rPr>
              <a:t> </a:t>
            </a:r>
            <a:r>
              <a:rPr lang="en-US" sz="1500" dirty="0">
                <a:latin typeface="Arial"/>
                <a:cs typeface="Arial"/>
              </a:rPr>
              <a:t>violent</a:t>
            </a:r>
            <a:r>
              <a:rPr lang="en-US" sz="1500" spc="60" dirty="0">
                <a:latin typeface="Arial"/>
                <a:cs typeface="Arial"/>
              </a:rPr>
              <a:t> </a:t>
            </a:r>
            <a:r>
              <a:rPr lang="en-US" sz="1500" dirty="0">
                <a:latin typeface="Arial"/>
                <a:cs typeface="Arial"/>
              </a:rPr>
              <a:t>video</a:t>
            </a:r>
            <a:r>
              <a:rPr lang="en-US" sz="1500" spc="60" dirty="0">
                <a:latin typeface="Arial"/>
                <a:cs typeface="Arial"/>
              </a:rPr>
              <a:t> </a:t>
            </a:r>
            <a:r>
              <a:rPr lang="en-US" sz="1500" dirty="0">
                <a:latin typeface="Arial"/>
                <a:cs typeface="Arial"/>
              </a:rPr>
              <a:t>games</a:t>
            </a:r>
            <a:r>
              <a:rPr lang="en-US" sz="1500" spc="60" dirty="0">
                <a:latin typeface="Arial"/>
                <a:cs typeface="Arial"/>
              </a:rPr>
              <a:t> </a:t>
            </a:r>
            <a:r>
              <a:rPr lang="en-US" sz="1500" dirty="0">
                <a:latin typeface="Arial"/>
                <a:cs typeface="Arial"/>
              </a:rPr>
              <a:t>is</a:t>
            </a:r>
            <a:r>
              <a:rPr lang="en-US" sz="1500" spc="60" dirty="0">
                <a:latin typeface="Arial"/>
                <a:cs typeface="Arial"/>
              </a:rPr>
              <a:t> </a:t>
            </a:r>
            <a:r>
              <a:rPr lang="en-US" sz="1500" spc="-10" dirty="0">
                <a:latin typeface="Arial"/>
                <a:cs typeface="Arial"/>
              </a:rPr>
              <a:t>unethical</a:t>
            </a:r>
            <a:endParaRPr lang="en-US" sz="1500" dirty="0">
              <a:latin typeface="Arial"/>
              <a:cs typeface="Arial"/>
            </a:endParaRPr>
          </a:p>
          <a:p>
            <a:pPr marL="1116965">
              <a:lnSpc>
                <a:spcPct val="90000"/>
              </a:lnSpc>
              <a:spcBef>
                <a:spcPts val="645"/>
              </a:spcBef>
            </a:pPr>
            <a:r>
              <a:rPr lang="en-US" sz="1500" dirty="0">
                <a:latin typeface="Arial"/>
                <a:cs typeface="Arial"/>
              </a:rPr>
              <a:t>Cultivates</a:t>
            </a:r>
            <a:r>
              <a:rPr lang="en-US" sz="1500" spc="50" dirty="0">
                <a:latin typeface="Arial"/>
                <a:cs typeface="Arial"/>
              </a:rPr>
              <a:t> </a:t>
            </a:r>
            <a:r>
              <a:rPr lang="en-US" sz="1500" dirty="0">
                <a:latin typeface="Arial"/>
                <a:cs typeface="Arial"/>
              </a:rPr>
              <a:t>the</a:t>
            </a:r>
            <a:r>
              <a:rPr lang="en-US" sz="1500" spc="55" dirty="0">
                <a:latin typeface="Arial"/>
                <a:cs typeface="Arial"/>
              </a:rPr>
              <a:t> </a:t>
            </a:r>
            <a:r>
              <a:rPr lang="en-US" sz="1500" dirty="0">
                <a:latin typeface="Arial"/>
                <a:cs typeface="Arial"/>
              </a:rPr>
              <a:t>wrong</a:t>
            </a:r>
            <a:r>
              <a:rPr lang="en-US" sz="1500" spc="50" dirty="0">
                <a:latin typeface="Arial"/>
                <a:cs typeface="Arial"/>
              </a:rPr>
              <a:t> </a:t>
            </a:r>
            <a:r>
              <a:rPr lang="en-US" sz="1500" dirty="0">
                <a:latin typeface="Arial"/>
                <a:cs typeface="Arial"/>
              </a:rPr>
              <a:t>sort</a:t>
            </a:r>
            <a:r>
              <a:rPr lang="en-US" sz="1500" spc="55" dirty="0">
                <a:latin typeface="Arial"/>
                <a:cs typeface="Arial"/>
              </a:rPr>
              <a:t> </a:t>
            </a:r>
            <a:r>
              <a:rPr lang="en-US" sz="1500" dirty="0">
                <a:latin typeface="Arial"/>
                <a:cs typeface="Arial"/>
              </a:rPr>
              <a:t>of</a:t>
            </a:r>
            <a:r>
              <a:rPr lang="en-US" sz="1500" spc="50" dirty="0">
                <a:latin typeface="Arial"/>
                <a:cs typeface="Arial"/>
              </a:rPr>
              <a:t> </a:t>
            </a:r>
            <a:r>
              <a:rPr lang="en-US" sz="1500" spc="-10" dirty="0">
                <a:latin typeface="Arial"/>
                <a:cs typeface="Arial"/>
              </a:rPr>
              <a:t>character</a:t>
            </a:r>
            <a:endParaRPr lang="en-US" sz="1500" dirty="0">
              <a:latin typeface="Arial"/>
              <a:cs typeface="Arial"/>
            </a:endParaRPr>
          </a:p>
        </p:txBody>
      </p:sp>
      <p:sp>
        <p:nvSpPr>
          <p:cNvPr id="8" name="TextBox 7">
            <a:extLst>
              <a:ext uri="{FF2B5EF4-FFF2-40B4-BE49-F238E27FC236}">
                <a16:creationId xmlns:a16="http://schemas.microsoft.com/office/drawing/2014/main" id="{F1D4DD04-C183-BA21-145E-4F88AD586114}"/>
              </a:ext>
            </a:extLst>
          </p:cNvPr>
          <p:cNvSpPr txBox="1"/>
          <p:nvPr/>
        </p:nvSpPr>
        <p:spPr>
          <a:xfrm>
            <a:off x="604837" y="4642390"/>
            <a:ext cx="10972800" cy="1301382"/>
          </a:xfrm>
          <a:prstGeom prst="rect">
            <a:avLst/>
          </a:prstGeom>
          <a:noFill/>
        </p:spPr>
        <p:txBody>
          <a:bodyPr wrap="square">
            <a:spAutoFit/>
          </a:bodyPr>
          <a:lstStyle/>
          <a:p>
            <a:pPr marL="1116965" marR="1814195" indent="-552450">
              <a:lnSpc>
                <a:spcPct val="90000"/>
              </a:lnSpc>
              <a:spcBef>
                <a:spcPts val="525"/>
              </a:spcBef>
              <a:buFont typeface="Arial" panose="020B0604020202020204" pitchFamily="34" charset="0"/>
              <a:buChar char="•"/>
            </a:pPr>
            <a:r>
              <a:rPr lang="en-US" sz="1600" dirty="0" err="1">
                <a:latin typeface="Arial"/>
                <a:cs typeface="Arial"/>
                <a:hlinkClick r:id="rId3"/>
              </a:rPr>
              <a:t>Sicart</a:t>
            </a:r>
            <a:r>
              <a:rPr lang="en-US" sz="1600" spc="60" dirty="0">
                <a:latin typeface="Arial"/>
                <a:cs typeface="Arial"/>
                <a:hlinkClick r:id="rId3"/>
              </a:rPr>
              <a:t> </a:t>
            </a:r>
            <a:r>
              <a:rPr lang="en-US" sz="1600" dirty="0">
                <a:latin typeface="Arial"/>
                <a:cs typeface="Arial"/>
                <a:hlinkClick r:id="rId3"/>
              </a:rPr>
              <a:t>(2009)</a:t>
            </a:r>
            <a:r>
              <a:rPr lang="en-US" sz="1600" spc="65" dirty="0">
                <a:latin typeface="Arial"/>
                <a:cs typeface="Arial"/>
              </a:rPr>
              <a:t> </a:t>
            </a:r>
            <a:r>
              <a:rPr lang="en-US" sz="1600" dirty="0">
                <a:latin typeface="Arial"/>
                <a:cs typeface="Arial"/>
              </a:rPr>
              <a:t>argues</a:t>
            </a:r>
            <a:r>
              <a:rPr lang="en-US" sz="1600" spc="60" dirty="0">
                <a:latin typeface="Arial"/>
                <a:cs typeface="Arial"/>
              </a:rPr>
              <a:t> </a:t>
            </a:r>
            <a:r>
              <a:rPr lang="en-US" sz="1600" dirty="0">
                <a:latin typeface="Arial"/>
                <a:cs typeface="Arial"/>
              </a:rPr>
              <a:t>against</a:t>
            </a:r>
            <a:r>
              <a:rPr lang="en-US" sz="1600" spc="65" dirty="0">
                <a:latin typeface="Arial"/>
                <a:cs typeface="Arial"/>
              </a:rPr>
              <a:t> </a:t>
            </a:r>
            <a:r>
              <a:rPr lang="en-US" sz="1600" dirty="0">
                <a:latin typeface="Arial"/>
                <a:cs typeface="Arial"/>
              </a:rPr>
              <a:t>this</a:t>
            </a:r>
            <a:r>
              <a:rPr lang="en-US" sz="1600" spc="60" dirty="0">
                <a:latin typeface="Arial"/>
                <a:cs typeface="Arial"/>
              </a:rPr>
              <a:t> </a:t>
            </a:r>
            <a:r>
              <a:rPr lang="en-US" sz="1600" spc="-10" dirty="0">
                <a:latin typeface="Arial"/>
                <a:cs typeface="Arial"/>
              </a:rPr>
              <a:t>suggesting: </a:t>
            </a:r>
          </a:p>
          <a:p>
            <a:pPr marL="1574165" marR="1814195" lvl="1" indent="-552450">
              <a:lnSpc>
                <a:spcPct val="90000"/>
              </a:lnSpc>
              <a:spcBef>
                <a:spcPts val="525"/>
              </a:spcBef>
              <a:buFont typeface="Arial" panose="020B0604020202020204" pitchFamily="34" charset="0"/>
              <a:buChar char="•"/>
            </a:pPr>
            <a:r>
              <a:rPr lang="en-US" sz="1600" dirty="0">
                <a:latin typeface="Arial"/>
                <a:cs typeface="Arial"/>
              </a:rPr>
              <a:t>Players</a:t>
            </a:r>
            <a:r>
              <a:rPr lang="en-US" sz="1600" spc="55" dirty="0">
                <a:latin typeface="Arial"/>
                <a:cs typeface="Arial"/>
              </a:rPr>
              <a:t> </a:t>
            </a:r>
            <a:r>
              <a:rPr lang="en-US" sz="1600" dirty="0">
                <a:latin typeface="Arial"/>
                <a:cs typeface="Arial"/>
              </a:rPr>
              <a:t>are</a:t>
            </a:r>
            <a:r>
              <a:rPr lang="en-US" sz="1600" spc="60" dirty="0">
                <a:latin typeface="Arial"/>
                <a:cs typeface="Arial"/>
              </a:rPr>
              <a:t> </a:t>
            </a:r>
            <a:r>
              <a:rPr lang="en-US" sz="1600" dirty="0">
                <a:latin typeface="Arial"/>
                <a:cs typeface="Arial"/>
              </a:rPr>
              <a:t>moral</a:t>
            </a:r>
            <a:r>
              <a:rPr lang="en-US" sz="1600" spc="55" dirty="0">
                <a:latin typeface="Arial"/>
                <a:cs typeface="Arial"/>
              </a:rPr>
              <a:t> </a:t>
            </a:r>
            <a:r>
              <a:rPr lang="en-US" sz="1600" spc="-10" dirty="0">
                <a:latin typeface="Arial"/>
                <a:cs typeface="Arial"/>
              </a:rPr>
              <a:t>agents</a:t>
            </a:r>
            <a:endParaRPr lang="en-US" sz="1600" dirty="0">
              <a:latin typeface="Arial"/>
              <a:cs typeface="Arial"/>
            </a:endParaRPr>
          </a:p>
          <a:p>
            <a:pPr marL="1955164" indent="-285750">
              <a:lnSpc>
                <a:spcPct val="90000"/>
              </a:lnSpc>
              <a:spcBef>
                <a:spcPts val="645"/>
              </a:spcBef>
              <a:buFont typeface="Arial" panose="020B0604020202020204" pitchFamily="34" charset="0"/>
              <a:buChar char="•"/>
            </a:pPr>
            <a:r>
              <a:rPr lang="en-US" sz="1600" dirty="0">
                <a:latin typeface="Arial"/>
                <a:cs typeface="Arial"/>
              </a:rPr>
              <a:t>Specific</a:t>
            </a:r>
            <a:r>
              <a:rPr lang="en-US" sz="1600" spc="75" dirty="0">
                <a:latin typeface="Arial"/>
                <a:cs typeface="Arial"/>
              </a:rPr>
              <a:t> </a:t>
            </a:r>
            <a:r>
              <a:rPr lang="en-US" sz="1600" dirty="0">
                <a:latin typeface="Arial"/>
                <a:cs typeface="Arial"/>
              </a:rPr>
              <a:t>game</a:t>
            </a:r>
            <a:r>
              <a:rPr lang="en-US" sz="1600" spc="80" dirty="0">
                <a:latin typeface="Arial"/>
                <a:cs typeface="Arial"/>
              </a:rPr>
              <a:t> </a:t>
            </a:r>
            <a:r>
              <a:rPr lang="en-US" sz="1600" dirty="0">
                <a:latin typeface="Arial"/>
                <a:cs typeface="Arial"/>
              </a:rPr>
              <a:t>related</a:t>
            </a:r>
            <a:r>
              <a:rPr lang="en-US" sz="1600" spc="85" dirty="0">
                <a:latin typeface="Arial"/>
                <a:cs typeface="Arial"/>
              </a:rPr>
              <a:t> </a:t>
            </a:r>
            <a:r>
              <a:rPr lang="en-US" sz="1600" dirty="0">
                <a:latin typeface="Arial"/>
                <a:cs typeface="Arial"/>
              </a:rPr>
              <a:t>virtues</a:t>
            </a:r>
            <a:r>
              <a:rPr lang="en-US" sz="1600" spc="80" dirty="0">
                <a:latin typeface="Arial"/>
                <a:cs typeface="Arial"/>
              </a:rPr>
              <a:t> </a:t>
            </a:r>
            <a:r>
              <a:rPr lang="en-US" sz="1600" dirty="0">
                <a:latin typeface="Arial"/>
                <a:cs typeface="Arial"/>
              </a:rPr>
              <a:t>(anti-cheating</a:t>
            </a:r>
            <a:r>
              <a:rPr lang="en-US" sz="1600" spc="85" dirty="0">
                <a:latin typeface="Arial"/>
                <a:cs typeface="Arial"/>
              </a:rPr>
              <a:t> </a:t>
            </a:r>
            <a:r>
              <a:rPr lang="en-US" sz="1600" spc="-10" dirty="0">
                <a:latin typeface="Arial"/>
                <a:cs typeface="Arial"/>
              </a:rPr>
              <a:t>etc.)</a:t>
            </a:r>
            <a:endParaRPr lang="en-US" sz="1600" dirty="0">
              <a:latin typeface="Arial"/>
              <a:cs typeface="Arial"/>
            </a:endParaRPr>
          </a:p>
          <a:p>
            <a:pPr marL="1955164" indent="-285750">
              <a:lnSpc>
                <a:spcPct val="90000"/>
              </a:lnSpc>
              <a:spcBef>
                <a:spcPts val="1245"/>
              </a:spcBef>
              <a:buFont typeface="Arial" panose="020B0604020202020204" pitchFamily="34" charset="0"/>
              <a:buChar char="•"/>
            </a:pPr>
            <a:r>
              <a:rPr lang="en-US" sz="1600" dirty="0">
                <a:latin typeface="Arial"/>
                <a:cs typeface="Arial"/>
              </a:rPr>
              <a:t>Attached</a:t>
            </a:r>
            <a:r>
              <a:rPr lang="en-US" sz="1600" spc="45" dirty="0">
                <a:latin typeface="Arial"/>
                <a:cs typeface="Arial"/>
              </a:rPr>
              <a:t> </a:t>
            </a:r>
            <a:r>
              <a:rPr lang="en-US" sz="1600" dirty="0">
                <a:latin typeface="Arial"/>
                <a:cs typeface="Arial"/>
              </a:rPr>
              <a:t>to</a:t>
            </a:r>
            <a:r>
              <a:rPr lang="en-US" sz="1600" spc="50" dirty="0">
                <a:latin typeface="Arial"/>
                <a:cs typeface="Arial"/>
              </a:rPr>
              <a:t> </a:t>
            </a:r>
            <a:r>
              <a:rPr lang="en-US" sz="1600" dirty="0">
                <a:latin typeface="Arial"/>
                <a:cs typeface="Arial"/>
              </a:rPr>
              <a:t>a</a:t>
            </a:r>
            <a:r>
              <a:rPr lang="en-US" sz="1600" spc="55" dirty="0">
                <a:latin typeface="Arial"/>
                <a:cs typeface="Arial"/>
              </a:rPr>
              <a:t> </a:t>
            </a:r>
            <a:r>
              <a:rPr lang="en-US" sz="1600" dirty="0">
                <a:latin typeface="Arial"/>
                <a:cs typeface="Arial"/>
              </a:rPr>
              <a:t>ludic</a:t>
            </a:r>
            <a:r>
              <a:rPr lang="en-US" sz="1600" spc="55" dirty="0">
                <a:latin typeface="Arial"/>
                <a:cs typeface="Arial"/>
              </a:rPr>
              <a:t> </a:t>
            </a:r>
            <a:r>
              <a:rPr lang="en-US" sz="1600" dirty="0">
                <a:latin typeface="Arial"/>
                <a:cs typeface="Arial"/>
              </a:rPr>
              <a:t>subject</a:t>
            </a:r>
            <a:r>
              <a:rPr lang="en-US" sz="1600" spc="50" dirty="0">
                <a:latin typeface="Arial"/>
                <a:cs typeface="Arial"/>
              </a:rPr>
              <a:t> </a:t>
            </a:r>
            <a:r>
              <a:rPr lang="en-US" sz="1600" dirty="0">
                <a:latin typeface="Arial"/>
                <a:cs typeface="Arial"/>
              </a:rPr>
              <a:t>(a</a:t>
            </a:r>
            <a:r>
              <a:rPr lang="en-US" sz="1600" spc="55" dirty="0">
                <a:latin typeface="Arial"/>
                <a:cs typeface="Arial"/>
              </a:rPr>
              <a:t> </a:t>
            </a:r>
            <a:r>
              <a:rPr lang="en-US" sz="1600" dirty="0">
                <a:latin typeface="Arial"/>
                <a:cs typeface="Arial"/>
              </a:rPr>
              <a:t>separate</a:t>
            </a:r>
            <a:r>
              <a:rPr lang="en-US" sz="1600" spc="55" dirty="0">
                <a:latin typeface="Arial"/>
                <a:cs typeface="Arial"/>
              </a:rPr>
              <a:t> </a:t>
            </a:r>
            <a:r>
              <a:rPr lang="en-US" sz="1600" dirty="0">
                <a:latin typeface="Arial"/>
                <a:cs typeface="Arial"/>
              </a:rPr>
              <a:t>'game</a:t>
            </a:r>
            <a:r>
              <a:rPr lang="en-US" sz="1600" spc="55" dirty="0">
                <a:latin typeface="Arial"/>
                <a:cs typeface="Arial"/>
              </a:rPr>
              <a:t> </a:t>
            </a:r>
            <a:r>
              <a:rPr lang="en-US" sz="1600" spc="-10" dirty="0">
                <a:latin typeface="Arial"/>
                <a:cs typeface="Arial"/>
              </a:rPr>
              <a:t>self')</a:t>
            </a:r>
            <a:endParaRPr lang="en-GB" sz="1600" dirty="0"/>
          </a:p>
        </p:txBody>
      </p:sp>
    </p:spTree>
    <p:extLst>
      <p:ext uri="{BB962C8B-B14F-4D97-AF65-F5344CB8AC3E}">
        <p14:creationId xmlns:p14="http://schemas.microsoft.com/office/powerpoint/2010/main" val="2493518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6D995DA-0424-6B55-AB01-4169345C5386}"/>
              </a:ext>
            </a:extLst>
          </p:cNvPr>
          <p:cNvSpPr txBox="1">
            <a:spLocks noGrp="1"/>
          </p:cNvSpPr>
          <p:nvPr>
            <p:ph type="title"/>
          </p:nvPr>
        </p:nvSpPr>
        <p:spPr>
          <a:xfrm>
            <a:off x="1055599" y="1055077"/>
            <a:ext cx="2532909" cy="4794578"/>
          </a:xfrm>
          <a:prstGeom prst="rect">
            <a:avLst/>
          </a:prstGeom>
        </p:spPr>
        <p:txBody>
          <a:bodyPr vert="horz" lIns="0" tIns="16510" rIns="0" bIns="0" rtlCol="0">
            <a:normAutofit/>
          </a:bodyPr>
          <a:lstStyle/>
          <a:p>
            <a:pPr marL="12700">
              <a:spcBef>
                <a:spcPts val="130"/>
              </a:spcBef>
            </a:pPr>
            <a:r>
              <a:rPr lang="en-GB">
                <a:solidFill>
                  <a:srgbClr val="262626"/>
                </a:solidFill>
              </a:rPr>
              <a:t>Computer</a:t>
            </a:r>
            <a:r>
              <a:rPr lang="en-GB" spc="-30">
                <a:solidFill>
                  <a:srgbClr val="262626"/>
                </a:solidFill>
              </a:rPr>
              <a:t> </a:t>
            </a:r>
            <a:r>
              <a:rPr lang="en-GB">
                <a:solidFill>
                  <a:srgbClr val="262626"/>
                </a:solidFill>
              </a:rPr>
              <a:t>Game</a:t>
            </a:r>
            <a:r>
              <a:rPr lang="en-GB" spc="-20">
                <a:solidFill>
                  <a:srgbClr val="262626"/>
                </a:solidFill>
              </a:rPr>
              <a:t> </a:t>
            </a:r>
            <a:r>
              <a:rPr lang="en-GB" spc="-10">
                <a:solidFill>
                  <a:srgbClr val="262626"/>
                </a:solidFill>
              </a:rPr>
              <a:t>Ethics</a:t>
            </a:r>
            <a:endParaRPr lang="en-GB">
              <a:solidFill>
                <a:srgbClr val="262626"/>
              </a:solidFill>
            </a:endParaRPr>
          </a:p>
        </p:txBody>
      </p:sp>
      <p:graphicFrame>
        <p:nvGraphicFramePr>
          <p:cNvPr id="18" name="object 13">
            <a:extLst>
              <a:ext uri="{FF2B5EF4-FFF2-40B4-BE49-F238E27FC236}">
                <a16:creationId xmlns:a16="http://schemas.microsoft.com/office/drawing/2014/main" id="{30DB2E71-6A62-ABEE-0D56-2907BA535696}"/>
              </a:ext>
            </a:extLst>
          </p:cNvPr>
          <p:cNvGraphicFramePr>
            <a:graphicFrameLocks noGrp="1"/>
          </p:cNvGraphicFramePr>
          <p:nvPr>
            <p:ph idx="1"/>
            <p:extLst>
              <p:ext uri="{D42A27DB-BD31-4B8C-83A1-F6EECF244321}">
                <p14:modId xmlns:p14="http://schemas.microsoft.com/office/powerpoint/2010/main" val="1729107173"/>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8845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A3385D37-F239-9DB4-6C73-0B6CBC94B7FC}"/>
              </a:ext>
            </a:extLst>
          </p:cNvPr>
          <p:cNvSpPr txBox="1">
            <a:spLocks noGrp="1"/>
          </p:cNvSpPr>
          <p:nvPr>
            <p:ph type="title"/>
          </p:nvPr>
        </p:nvSpPr>
        <p:spPr>
          <a:xfrm>
            <a:off x="1295400" y="982663"/>
            <a:ext cx="9601200" cy="1303337"/>
          </a:xfrm>
          <a:prstGeom prst="rect">
            <a:avLst/>
          </a:prstGeom>
        </p:spPr>
        <p:txBody>
          <a:bodyPr vert="horz" wrap="square" lIns="0" tIns="11430" rIns="0" bIns="0" rtlCol="0">
            <a:spAutoFit/>
          </a:bodyPr>
          <a:lstStyle/>
          <a:p>
            <a:pPr marL="12700" marR="5080">
              <a:lnSpc>
                <a:spcPts val="4280"/>
              </a:lnSpc>
              <a:spcBef>
                <a:spcPts val="90"/>
              </a:spcBef>
            </a:pPr>
            <a:r>
              <a:rPr sz="3450" dirty="0">
                <a:solidFill>
                  <a:srgbClr val="214466"/>
                </a:solidFill>
              </a:rPr>
              <a:t>Ethics</a:t>
            </a:r>
            <a:r>
              <a:rPr sz="3450" spc="-20" dirty="0">
                <a:solidFill>
                  <a:srgbClr val="214466"/>
                </a:solidFill>
              </a:rPr>
              <a:t> </a:t>
            </a:r>
            <a:r>
              <a:rPr sz="3450" dirty="0">
                <a:solidFill>
                  <a:srgbClr val="214466"/>
                </a:solidFill>
              </a:rPr>
              <a:t>of</a:t>
            </a:r>
            <a:r>
              <a:rPr sz="3450" spc="-15" dirty="0">
                <a:solidFill>
                  <a:srgbClr val="214466"/>
                </a:solidFill>
              </a:rPr>
              <a:t> </a:t>
            </a:r>
            <a:r>
              <a:rPr sz="3450" dirty="0">
                <a:solidFill>
                  <a:srgbClr val="214466"/>
                </a:solidFill>
              </a:rPr>
              <a:t>Computer</a:t>
            </a:r>
            <a:r>
              <a:rPr sz="3450" spc="-15" dirty="0">
                <a:solidFill>
                  <a:srgbClr val="214466"/>
                </a:solidFill>
              </a:rPr>
              <a:t> </a:t>
            </a:r>
            <a:r>
              <a:rPr sz="3450" dirty="0">
                <a:solidFill>
                  <a:srgbClr val="214466"/>
                </a:solidFill>
              </a:rPr>
              <a:t>Games</a:t>
            </a:r>
            <a:r>
              <a:rPr sz="3450" spc="-20" dirty="0">
                <a:solidFill>
                  <a:srgbClr val="214466"/>
                </a:solidFill>
              </a:rPr>
              <a:t> </a:t>
            </a:r>
            <a:r>
              <a:rPr sz="3450" dirty="0">
                <a:solidFill>
                  <a:srgbClr val="214466"/>
                </a:solidFill>
              </a:rPr>
              <a:t>According</a:t>
            </a:r>
            <a:r>
              <a:rPr sz="3450" spc="-15" dirty="0">
                <a:solidFill>
                  <a:srgbClr val="214466"/>
                </a:solidFill>
              </a:rPr>
              <a:t> </a:t>
            </a:r>
            <a:r>
              <a:rPr sz="3450" dirty="0">
                <a:solidFill>
                  <a:srgbClr val="214466"/>
                </a:solidFill>
              </a:rPr>
              <a:t>to</a:t>
            </a:r>
            <a:r>
              <a:rPr sz="3450" spc="-15" dirty="0">
                <a:solidFill>
                  <a:srgbClr val="214466"/>
                </a:solidFill>
              </a:rPr>
              <a:t> </a:t>
            </a:r>
            <a:r>
              <a:rPr sz="3450" spc="-10" dirty="0">
                <a:solidFill>
                  <a:srgbClr val="214466"/>
                </a:solidFill>
              </a:rPr>
              <a:t>Virtue Ethics</a:t>
            </a:r>
            <a:endParaRPr sz="3450" dirty="0"/>
          </a:p>
        </p:txBody>
      </p:sp>
      <p:sp>
        <p:nvSpPr>
          <p:cNvPr id="5" name="object 10">
            <a:extLst>
              <a:ext uri="{FF2B5EF4-FFF2-40B4-BE49-F238E27FC236}">
                <a16:creationId xmlns:a16="http://schemas.microsoft.com/office/drawing/2014/main" id="{09FC1250-4302-C38C-D0A4-23011CE14FE9}"/>
              </a:ext>
            </a:extLst>
          </p:cNvPr>
          <p:cNvSpPr txBox="1">
            <a:spLocks noGrp="1"/>
          </p:cNvSpPr>
          <p:nvPr>
            <p:ph idx="1"/>
          </p:nvPr>
        </p:nvSpPr>
        <p:spPr>
          <a:xfrm>
            <a:off x="1295400" y="2557463"/>
            <a:ext cx="10302834" cy="3623043"/>
          </a:xfrm>
          <a:prstGeom prst="rect">
            <a:avLst/>
          </a:prstGeom>
        </p:spPr>
        <p:txBody>
          <a:bodyPr vert="horz" wrap="square" lIns="0" tIns="93980" rIns="0" bIns="0" rtlCol="0">
            <a:spAutoFit/>
          </a:bodyPr>
          <a:lstStyle/>
          <a:p>
            <a:pPr marL="12700">
              <a:lnSpc>
                <a:spcPct val="100000"/>
              </a:lnSpc>
              <a:spcBef>
                <a:spcPts val="740"/>
              </a:spcBef>
            </a:pPr>
            <a:r>
              <a:rPr sz="1600" dirty="0">
                <a:solidFill>
                  <a:srgbClr val="24292E"/>
                </a:solidFill>
                <a:cs typeface="Arial"/>
              </a:rPr>
              <a:t>According</a:t>
            </a:r>
            <a:r>
              <a:rPr sz="1600" spc="50" dirty="0">
                <a:solidFill>
                  <a:srgbClr val="24292E"/>
                </a:solidFill>
                <a:cs typeface="Arial"/>
              </a:rPr>
              <a:t> </a:t>
            </a:r>
            <a:r>
              <a:rPr sz="1600" dirty="0">
                <a:solidFill>
                  <a:srgbClr val="24292E"/>
                </a:solidFill>
                <a:cs typeface="Arial"/>
              </a:rPr>
              <a:t>to</a:t>
            </a:r>
            <a:r>
              <a:rPr sz="1600" spc="60" dirty="0">
                <a:solidFill>
                  <a:srgbClr val="24292E"/>
                </a:solidFill>
                <a:cs typeface="Arial"/>
              </a:rPr>
              <a:t> </a:t>
            </a:r>
            <a:r>
              <a:rPr sz="1600" dirty="0">
                <a:solidFill>
                  <a:srgbClr val="0366D5"/>
                </a:solidFill>
                <a:cs typeface="Arial"/>
                <a:hlinkClick r:id="rId2"/>
              </a:rPr>
              <a:t>Sicart</a:t>
            </a:r>
            <a:r>
              <a:rPr sz="1600" spc="65" dirty="0">
                <a:solidFill>
                  <a:srgbClr val="0366D5"/>
                </a:solidFill>
                <a:cs typeface="Arial"/>
                <a:hlinkClick r:id="rId2"/>
              </a:rPr>
              <a:t> </a:t>
            </a:r>
            <a:r>
              <a:rPr sz="1600" spc="-10" dirty="0">
                <a:solidFill>
                  <a:srgbClr val="0366D5"/>
                </a:solidFill>
                <a:cs typeface="Arial"/>
                <a:hlinkClick r:id="rId2"/>
              </a:rPr>
              <a:t>(2009)</a:t>
            </a:r>
            <a:r>
              <a:rPr sz="1600" spc="-10" dirty="0">
                <a:solidFill>
                  <a:srgbClr val="24292E"/>
                </a:solidFill>
                <a:cs typeface="Arial"/>
              </a:rPr>
              <a:t>:</a:t>
            </a:r>
            <a:endParaRPr sz="1600" dirty="0">
              <a:cs typeface="Arial"/>
            </a:endParaRPr>
          </a:p>
          <a:p>
            <a:pPr marL="564515" marR="5080">
              <a:lnSpc>
                <a:spcPct val="125000"/>
              </a:lnSpc>
            </a:pPr>
            <a:r>
              <a:rPr sz="1600" dirty="0">
                <a:solidFill>
                  <a:srgbClr val="24292E"/>
                </a:solidFill>
                <a:cs typeface="Arial"/>
              </a:rPr>
              <a:t>Ethical</a:t>
            </a:r>
            <a:r>
              <a:rPr sz="1600" spc="60" dirty="0">
                <a:solidFill>
                  <a:srgbClr val="24292E"/>
                </a:solidFill>
                <a:cs typeface="Arial"/>
              </a:rPr>
              <a:t> </a:t>
            </a:r>
            <a:r>
              <a:rPr sz="1600" dirty="0">
                <a:solidFill>
                  <a:srgbClr val="24292E"/>
                </a:solidFill>
                <a:cs typeface="Arial"/>
              </a:rPr>
              <a:t>analsys</a:t>
            </a:r>
            <a:r>
              <a:rPr sz="1600" spc="70" dirty="0">
                <a:solidFill>
                  <a:srgbClr val="24292E"/>
                </a:solidFill>
                <a:cs typeface="Arial"/>
              </a:rPr>
              <a:t> </a:t>
            </a:r>
            <a:r>
              <a:rPr sz="1600" dirty="0">
                <a:solidFill>
                  <a:srgbClr val="24292E"/>
                </a:solidFill>
                <a:cs typeface="Arial"/>
              </a:rPr>
              <a:t>of</a:t>
            </a:r>
            <a:r>
              <a:rPr sz="1600" spc="70" dirty="0">
                <a:solidFill>
                  <a:srgbClr val="24292E"/>
                </a:solidFill>
                <a:cs typeface="Arial"/>
              </a:rPr>
              <a:t> </a:t>
            </a:r>
            <a:r>
              <a:rPr sz="1600" dirty="0">
                <a:solidFill>
                  <a:srgbClr val="24292E"/>
                </a:solidFill>
                <a:cs typeface="Arial"/>
              </a:rPr>
              <a:t>many</a:t>
            </a:r>
            <a:r>
              <a:rPr sz="1600" spc="70" dirty="0">
                <a:solidFill>
                  <a:srgbClr val="24292E"/>
                </a:solidFill>
                <a:cs typeface="Arial"/>
              </a:rPr>
              <a:t> </a:t>
            </a:r>
            <a:r>
              <a:rPr sz="1600" dirty="0">
                <a:solidFill>
                  <a:srgbClr val="24292E"/>
                </a:solidFill>
                <a:cs typeface="Arial"/>
              </a:rPr>
              <a:t>computer</a:t>
            </a:r>
            <a:r>
              <a:rPr sz="1600" spc="65" dirty="0">
                <a:solidFill>
                  <a:srgbClr val="24292E"/>
                </a:solidFill>
                <a:cs typeface="Arial"/>
              </a:rPr>
              <a:t> </a:t>
            </a:r>
            <a:r>
              <a:rPr sz="1600" dirty="0">
                <a:solidFill>
                  <a:srgbClr val="24292E"/>
                </a:solidFill>
                <a:cs typeface="Arial"/>
              </a:rPr>
              <a:t>games</a:t>
            </a:r>
            <a:r>
              <a:rPr sz="1600" spc="70" dirty="0">
                <a:solidFill>
                  <a:srgbClr val="24292E"/>
                </a:solidFill>
                <a:cs typeface="Arial"/>
              </a:rPr>
              <a:t> </a:t>
            </a:r>
            <a:r>
              <a:rPr sz="1600" dirty="0">
                <a:solidFill>
                  <a:srgbClr val="24292E"/>
                </a:solidFill>
                <a:cs typeface="Arial"/>
              </a:rPr>
              <a:t>mistakenly</a:t>
            </a:r>
            <a:r>
              <a:rPr sz="1600" spc="70" dirty="0">
                <a:solidFill>
                  <a:srgbClr val="24292E"/>
                </a:solidFill>
                <a:cs typeface="Arial"/>
              </a:rPr>
              <a:t> </a:t>
            </a:r>
            <a:r>
              <a:rPr sz="1600" dirty="0">
                <a:solidFill>
                  <a:srgbClr val="24292E"/>
                </a:solidFill>
                <a:cs typeface="Arial"/>
              </a:rPr>
              <a:t>considers</a:t>
            </a:r>
            <a:r>
              <a:rPr sz="1600" spc="70" dirty="0">
                <a:solidFill>
                  <a:srgbClr val="24292E"/>
                </a:solidFill>
                <a:cs typeface="Arial"/>
              </a:rPr>
              <a:t> </a:t>
            </a:r>
            <a:r>
              <a:rPr sz="1600" dirty="0">
                <a:solidFill>
                  <a:srgbClr val="24292E"/>
                </a:solidFill>
                <a:cs typeface="Arial"/>
              </a:rPr>
              <a:t>the</a:t>
            </a:r>
            <a:r>
              <a:rPr sz="1600" spc="70" dirty="0">
                <a:solidFill>
                  <a:srgbClr val="24292E"/>
                </a:solidFill>
                <a:cs typeface="Arial"/>
              </a:rPr>
              <a:t> </a:t>
            </a:r>
            <a:r>
              <a:rPr sz="1600" dirty="0">
                <a:solidFill>
                  <a:srgbClr val="24292E"/>
                </a:solidFill>
                <a:cs typeface="Arial"/>
              </a:rPr>
              <a:t>player</a:t>
            </a:r>
            <a:r>
              <a:rPr sz="1600" spc="70" dirty="0">
                <a:solidFill>
                  <a:srgbClr val="24292E"/>
                </a:solidFill>
                <a:cs typeface="Arial"/>
              </a:rPr>
              <a:t> </a:t>
            </a:r>
            <a:r>
              <a:rPr sz="1600" spc="-25" dirty="0">
                <a:solidFill>
                  <a:srgbClr val="24292E"/>
                </a:solidFill>
                <a:cs typeface="Arial"/>
              </a:rPr>
              <a:t>as </a:t>
            </a:r>
            <a:r>
              <a:rPr sz="1600" spc="-10" dirty="0">
                <a:solidFill>
                  <a:srgbClr val="24292E"/>
                </a:solidFill>
                <a:cs typeface="Arial"/>
              </a:rPr>
              <a:t>passive</a:t>
            </a:r>
            <a:endParaRPr sz="1600" dirty="0">
              <a:cs typeface="Arial"/>
            </a:endParaRPr>
          </a:p>
          <a:p>
            <a:pPr marL="564515" marR="19050">
              <a:lnSpc>
                <a:spcPts val="3820"/>
              </a:lnSpc>
              <a:spcBef>
                <a:spcPts val="265"/>
              </a:spcBef>
            </a:pPr>
            <a:r>
              <a:rPr sz="1600" dirty="0">
                <a:solidFill>
                  <a:srgbClr val="24292E"/>
                </a:solidFill>
                <a:cs typeface="Arial"/>
              </a:rPr>
              <a:t>The</a:t>
            </a:r>
            <a:r>
              <a:rPr sz="1600" spc="60" dirty="0">
                <a:solidFill>
                  <a:srgbClr val="24292E"/>
                </a:solidFill>
                <a:cs typeface="Arial"/>
              </a:rPr>
              <a:t> </a:t>
            </a:r>
            <a:r>
              <a:rPr sz="1600" dirty="0">
                <a:solidFill>
                  <a:srgbClr val="24292E"/>
                </a:solidFill>
                <a:cs typeface="Arial"/>
              </a:rPr>
              <a:t>player</a:t>
            </a:r>
            <a:r>
              <a:rPr sz="1600" spc="60" dirty="0">
                <a:solidFill>
                  <a:srgbClr val="24292E"/>
                </a:solidFill>
                <a:cs typeface="Arial"/>
              </a:rPr>
              <a:t> </a:t>
            </a:r>
            <a:r>
              <a:rPr sz="1600" dirty="0">
                <a:solidFill>
                  <a:srgbClr val="24292E"/>
                </a:solidFill>
                <a:cs typeface="Arial"/>
              </a:rPr>
              <a:t>is</a:t>
            </a:r>
            <a:r>
              <a:rPr sz="1600" spc="60" dirty="0">
                <a:solidFill>
                  <a:srgbClr val="24292E"/>
                </a:solidFill>
                <a:cs typeface="Arial"/>
              </a:rPr>
              <a:t> </a:t>
            </a:r>
            <a:r>
              <a:rPr sz="1600" dirty="0">
                <a:solidFill>
                  <a:srgbClr val="24292E"/>
                </a:solidFill>
                <a:cs typeface="Arial"/>
              </a:rPr>
              <a:t>however</a:t>
            </a:r>
            <a:r>
              <a:rPr sz="1600" spc="60" dirty="0">
                <a:solidFill>
                  <a:srgbClr val="24292E"/>
                </a:solidFill>
                <a:cs typeface="Arial"/>
              </a:rPr>
              <a:t> </a:t>
            </a:r>
            <a:r>
              <a:rPr sz="1600" dirty="0">
                <a:solidFill>
                  <a:srgbClr val="24292E"/>
                </a:solidFill>
                <a:cs typeface="Arial"/>
              </a:rPr>
              <a:t>a</a:t>
            </a:r>
            <a:r>
              <a:rPr sz="1600" spc="60" dirty="0">
                <a:solidFill>
                  <a:srgbClr val="24292E"/>
                </a:solidFill>
                <a:cs typeface="Arial"/>
              </a:rPr>
              <a:t> </a:t>
            </a:r>
            <a:r>
              <a:rPr sz="1600" dirty="0">
                <a:solidFill>
                  <a:srgbClr val="24292E"/>
                </a:solidFill>
                <a:cs typeface="Arial"/>
              </a:rPr>
              <a:t>moral</a:t>
            </a:r>
            <a:r>
              <a:rPr sz="1600" spc="60" dirty="0">
                <a:solidFill>
                  <a:srgbClr val="24292E"/>
                </a:solidFill>
                <a:cs typeface="Arial"/>
              </a:rPr>
              <a:t> </a:t>
            </a:r>
            <a:r>
              <a:rPr sz="1600" dirty="0">
                <a:solidFill>
                  <a:srgbClr val="24292E"/>
                </a:solidFill>
                <a:cs typeface="Arial"/>
              </a:rPr>
              <a:t>being</a:t>
            </a:r>
            <a:r>
              <a:rPr sz="1600" spc="60" dirty="0">
                <a:solidFill>
                  <a:srgbClr val="24292E"/>
                </a:solidFill>
                <a:cs typeface="Arial"/>
              </a:rPr>
              <a:t> </a:t>
            </a:r>
            <a:r>
              <a:rPr sz="1600" dirty="0">
                <a:solidFill>
                  <a:srgbClr val="24292E"/>
                </a:solidFill>
                <a:cs typeface="Arial"/>
              </a:rPr>
              <a:t>experiencing</a:t>
            </a:r>
            <a:r>
              <a:rPr sz="1600" spc="60" dirty="0">
                <a:solidFill>
                  <a:srgbClr val="24292E"/>
                </a:solidFill>
                <a:cs typeface="Arial"/>
              </a:rPr>
              <a:t> </a:t>
            </a:r>
            <a:r>
              <a:rPr sz="1600" dirty="0">
                <a:solidFill>
                  <a:srgbClr val="24292E"/>
                </a:solidFill>
                <a:cs typeface="Arial"/>
              </a:rPr>
              <a:t>and</a:t>
            </a:r>
            <a:r>
              <a:rPr sz="1600" spc="60" dirty="0">
                <a:solidFill>
                  <a:srgbClr val="24292E"/>
                </a:solidFill>
                <a:cs typeface="Arial"/>
              </a:rPr>
              <a:t> </a:t>
            </a:r>
            <a:r>
              <a:rPr sz="1600" dirty="0">
                <a:solidFill>
                  <a:srgbClr val="24292E"/>
                </a:solidFill>
                <a:cs typeface="Arial"/>
              </a:rPr>
              <a:t>interpreting</a:t>
            </a:r>
            <a:r>
              <a:rPr sz="1600" spc="60" dirty="0">
                <a:solidFill>
                  <a:srgbClr val="24292E"/>
                </a:solidFill>
                <a:cs typeface="Arial"/>
              </a:rPr>
              <a:t> </a:t>
            </a:r>
            <a:r>
              <a:rPr sz="1600" dirty="0">
                <a:solidFill>
                  <a:srgbClr val="24292E"/>
                </a:solidFill>
                <a:cs typeface="Arial"/>
              </a:rPr>
              <a:t>the</a:t>
            </a:r>
            <a:r>
              <a:rPr sz="1600" spc="60" dirty="0">
                <a:solidFill>
                  <a:srgbClr val="24292E"/>
                </a:solidFill>
                <a:cs typeface="Arial"/>
              </a:rPr>
              <a:t> </a:t>
            </a:r>
            <a:r>
              <a:rPr sz="1600" spc="-20" dirty="0">
                <a:solidFill>
                  <a:srgbClr val="24292E"/>
                </a:solidFill>
                <a:cs typeface="Arial"/>
              </a:rPr>
              <a:t>game </a:t>
            </a:r>
            <a:endParaRPr lang="en-GB" sz="1600" spc="-20" dirty="0">
              <a:solidFill>
                <a:srgbClr val="24292E"/>
              </a:solidFill>
              <a:cs typeface="Arial"/>
            </a:endParaRPr>
          </a:p>
          <a:p>
            <a:pPr marL="564515" marR="19050">
              <a:lnSpc>
                <a:spcPts val="3820"/>
              </a:lnSpc>
              <a:spcBef>
                <a:spcPts val="265"/>
              </a:spcBef>
            </a:pPr>
            <a:r>
              <a:rPr sz="1600" dirty="0">
                <a:solidFill>
                  <a:srgbClr val="24292E"/>
                </a:solidFill>
                <a:cs typeface="Arial"/>
              </a:rPr>
              <a:t>Game</a:t>
            </a:r>
            <a:r>
              <a:rPr sz="1600" spc="55" dirty="0">
                <a:solidFill>
                  <a:srgbClr val="24292E"/>
                </a:solidFill>
                <a:cs typeface="Arial"/>
              </a:rPr>
              <a:t> </a:t>
            </a:r>
            <a:r>
              <a:rPr sz="1600" spc="-10" dirty="0">
                <a:solidFill>
                  <a:srgbClr val="24292E"/>
                </a:solidFill>
                <a:cs typeface="Arial"/>
              </a:rPr>
              <a:t>systems</a:t>
            </a:r>
            <a:endParaRPr sz="1600" dirty="0">
              <a:cs typeface="Arial"/>
            </a:endParaRPr>
          </a:p>
          <a:p>
            <a:pPr marL="1116965">
              <a:lnSpc>
                <a:spcPct val="100000"/>
              </a:lnSpc>
              <a:spcBef>
                <a:spcPts val="315"/>
              </a:spcBef>
            </a:pPr>
            <a:r>
              <a:rPr sz="1600" dirty="0">
                <a:solidFill>
                  <a:srgbClr val="24292E"/>
                </a:solidFill>
                <a:cs typeface="Arial"/>
              </a:rPr>
              <a:t>Should</a:t>
            </a:r>
            <a:r>
              <a:rPr sz="1600" spc="40" dirty="0">
                <a:solidFill>
                  <a:srgbClr val="24292E"/>
                </a:solidFill>
                <a:cs typeface="Arial"/>
              </a:rPr>
              <a:t> </a:t>
            </a:r>
            <a:r>
              <a:rPr sz="1600" dirty="0">
                <a:solidFill>
                  <a:srgbClr val="24292E"/>
                </a:solidFill>
                <a:cs typeface="Arial"/>
              </a:rPr>
              <a:t>allow</a:t>
            </a:r>
            <a:r>
              <a:rPr sz="1600" spc="45" dirty="0">
                <a:solidFill>
                  <a:srgbClr val="24292E"/>
                </a:solidFill>
                <a:cs typeface="Arial"/>
              </a:rPr>
              <a:t> </a:t>
            </a:r>
            <a:r>
              <a:rPr sz="1600" dirty="0">
                <a:solidFill>
                  <a:srgbClr val="24292E"/>
                </a:solidFill>
                <a:cs typeface="Arial"/>
              </a:rPr>
              <a:t>the</a:t>
            </a:r>
            <a:r>
              <a:rPr sz="1600" spc="50" dirty="0">
                <a:solidFill>
                  <a:srgbClr val="24292E"/>
                </a:solidFill>
                <a:cs typeface="Arial"/>
              </a:rPr>
              <a:t> </a:t>
            </a:r>
            <a:r>
              <a:rPr sz="1600" dirty="0">
                <a:solidFill>
                  <a:srgbClr val="24292E"/>
                </a:solidFill>
                <a:cs typeface="Arial"/>
              </a:rPr>
              <a:t>player</a:t>
            </a:r>
            <a:r>
              <a:rPr sz="1600" spc="50" dirty="0">
                <a:solidFill>
                  <a:srgbClr val="24292E"/>
                </a:solidFill>
                <a:cs typeface="Arial"/>
              </a:rPr>
              <a:t> </a:t>
            </a:r>
            <a:r>
              <a:rPr sz="1600" dirty="0">
                <a:solidFill>
                  <a:srgbClr val="24292E"/>
                </a:solidFill>
                <a:cs typeface="Arial"/>
              </a:rPr>
              <a:t>to</a:t>
            </a:r>
            <a:r>
              <a:rPr sz="1600" spc="50" dirty="0">
                <a:solidFill>
                  <a:srgbClr val="24292E"/>
                </a:solidFill>
                <a:cs typeface="Arial"/>
              </a:rPr>
              <a:t> </a:t>
            </a:r>
            <a:r>
              <a:rPr sz="1600" dirty="0">
                <a:solidFill>
                  <a:srgbClr val="24292E"/>
                </a:solidFill>
                <a:cs typeface="Arial"/>
              </a:rPr>
              <a:t>afford</a:t>
            </a:r>
            <a:r>
              <a:rPr sz="1600" spc="45" dirty="0">
                <a:solidFill>
                  <a:srgbClr val="24292E"/>
                </a:solidFill>
                <a:cs typeface="Arial"/>
              </a:rPr>
              <a:t> </a:t>
            </a:r>
            <a:r>
              <a:rPr sz="1600" dirty="0">
                <a:solidFill>
                  <a:srgbClr val="24292E"/>
                </a:solidFill>
                <a:cs typeface="Arial"/>
              </a:rPr>
              <a:t>ethical</a:t>
            </a:r>
            <a:r>
              <a:rPr sz="1600" spc="50" dirty="0">
                <a:solidFill>
                  <a:srgbClr val="24292E"/>
                </a:solidFill>
                <a:cs typeface="Arial"/>
              </a:rPr>
              <a:t> </a:t>
            </a:r>
            <a:r>
              <a:rPr sz="1600" dirty="0">
                <a:solidFill>
                  <a:srgbClr val="24292E"/>
                </a:solidFill>
                <a:cs typeface="Arial"/>
              </a:rPr>
              <a:t>values</a:t>
            </a:r>
            <a:r>
              <a:rPr sz="1600" spc="50" dirty="0">
                <a:solidFill>
                  <a:srgbClr val="24292E"/>
                </a:solidFill>
                <a:cs typeface="Arial"/>
              </a:rPr>
              <a:t> </a:t>
            </a:r>
            <a:r>
              <a:rPr sz="1600" dirty="0">
                <a:solidFill>
                  <a:srgbClr val="24292E"/>
                </a:solidFill>
                <a:cs typeface="Arial"/>
              </a:rPr>
              <a:t>into</a:t>
            </a:r>
            <a:r>
              <a:rPr sz="1600" spc="50" dirty="0">
                <a:solidFill>
                  <a:srgbClr val="24292E"/>
                </a:solidFill>
                <a:cs typeface="Arial"/>
              </a:rPr>
              <a:t> </a:t>
            </a:r>
            <a:r>
              <a:rPr sz="1600" dirty="0">
                <a:solidFill>
                  <a:srgbClr val="24292E"/>
                </a:solidFill>
                <a:cs typeface="Arial"/>
              </a:rPr>
              <a:t>the</a:t>
            </a:r>
            <a:r>
              <a:rPr sz="1600" spc="45" dirty="0">
                <a:solidFill>
                  <a:srgbClr val="24292E"/>
                </a:solidFill>
                <a:cs typeface="Arial"/>
              </a:rPr>
              <a:t> </a:t>
            </a:r>
            <a:r>
              <a:rPr sz="1600" dirty="0">
                <a:solidFill>
                  <a:srgbClr val="24292E"/>
                </a:solidFill>
                <a:cs typeface="Arial"/>
              </a:rPr>
              <a:t>game</a:t>
            </a:r>
            <a:r>
              <a:rPr sz="1600" spc="50" dirty="0">
                <a:solidFill>
                  <a:srgbClr val="24292E"/>
                </a:solidFill>
                <a:cs typeface="Arial"/>
              </a:rPr>
              <a:t> </a:t>
            </a:r>
            <a:r>
              <a:rPr sz="1600" spc="-20" dirty="0">
                <a:solidFill>
                  <a:srgbClr val="24292E"/>
                </a:solidFill>
                <a:cs typeface="Arial"/>
              </a:rPr>
              <a:t>play</a:t>
            </a:r>
            <a:endParaRPr sz="1600" dirty="0">
              <a:cs typeface="Arial"/>
            </a:endParaRPr>
          </a:p>
          <a:p>
            <a:pPr marL="1116965">
              <a:lnSpc>
                <a:spcPct val="100000"/>
              </a:lnSpc>
              <a:spcBef>
                <a:spcPts val="645"/>
              </a:spcBef>
            </a:pPr>
            <a:r>
              <a:rPr sz="1600" dirty="0">
                <a:solidFill>
                  <a:srgbClr val="24292E"/>
                </a:solidFill>
                <a:cs typeface="Arial"/>
              </a:rPr>
              <a:t>experience</a:t>
            </a:r>
            <a:r>
              <a:rPr sz="1600" spc="55" dirty="0">
                <a:solidFill>
                  <a:srgbClr val="24292E"/>
                </a:solidFill>
                <a:cs typeface="Arial"/>
              </a:rPr>
              <a:t> </a:t>
            </a:r>
            <a:r>
              <a:rPr sz="1600" dirty="0">
                <a:solidFill>
                  <a:srgbClr val="24292E"/>
                </a:solidFill>
                <a:cs typeface="Arial"/>
              </a:rPr>
              <a:t>in</a:t>
            </a:r>
            <a:r>
              <a:rPr sz="1600" spc="65" dirty="0">
                <a:solidFill>
                  <a:srgbClr val="24292E"/>
                </a:solidFill>
                <a:cs typeface="Arial"/>
              </a:rPr>
              <a:t> </a:t>
            </a:r>
            <a:r>
              <a:rPr sz="1600" dirty="0">
                <a:solidFill>
                  <a:srgbClr val="24292E"/>
                </a:solidFill>
                <a:cs typeface="Arial"/>
              </a:rPr>
              <a:t>a</a:t>
            </a:r>
            <a:r>
              <a:rPr sz="1600" spc="65" dirty="0">
                <a:solidFill>
                  <a:srgbClr val="24292E"/>
                </a:solidFill>
                <a:cs typeface="Arial"/>
              </a:rPr>
              <a:t> </a:t>
            </a:r>
            <a:r>
              <a:rPr sz="1600" dirty="0">
                <a:solidFill>
                  <a:srgbClr val="24292E"/>
                </a:solidFill>
                <a:cs typeface="Arial"/>
              </a:rPr>
              <a:t>meaningful</a:t>
            </a:r>
            <a:r>
              <a:rPr sz="1600" spc="65" dirty="0">
                <a:solidFill>
                  <a:srgbClr val="24292E"/>
                </a:solidFill>
                <a:cs typeface="Arial"/>
              </a:rPr>
              <a:t> </a:t>
            </a:r>
            <a:r>
              <a:rPr sz="1600" spc="-25" dirty="0">
                <a:solidFill>
                  <a:srgbClr val="24292E"/>
                </a:solidFill>
                <a:cs typeface="Arial"/>
              </a:rPr>
              <a:t>way</a:t>
            </a:r>
            <a:endParaRPr sz="1600" dirty="0">
              <a:cs typeface="Arial"/>
            </a:endParaRPr>
          </a:p>
          <a:p>
            <a:pPr marL="564515">
              <a:lnSpc>
                <a:spcPct val="100000"/>
              </a:lnSpc>
              <a:spcBef>
                <a:spcPts val="1170"/>
              </a:spcBef>
            </a:pPr>
            <a:r>
              <a:rPr sz="1600" dirty="0">
                <a:solidFill>
                  <a:srgbClr val="24292E"/>
                </a:solidFill>
                <a:cs typeface="Arial"/>
              </a:rPr>
              <a:t>However,</a:t>
            </a:r>
            <a:r>
              <a:rPr sz="1600" spc="35" dirty="0">
                <a:solidFill>
                  <a:srgbClr val="24292E"/>
                </a:solidFill>
                <a:cs typeface="Arial"/>
              </a:rPr>
              <a:t> </a:t>
            </a:r>
            <a:r>
              <a:rPr sz="1600" dirty="0">
                <a:solidFill>
                  <a:srgbClr val="24292E"/>
                </a:solidFill>
                <a:cs typeface="Arial"/>
              </a:rPr>
              <a:t>some</a:t>
            </a:r>
            <a:r>
              <a:rPr sz="1600" spc="40" dirty="0">
                <a:solidFill>
                  <a:srgbClr val="24292E"/>
                </a:solidFill>
                <a:cs typeface="Arial"/>
              </a:rPr>
              <a:t> </a:t>
            </a:r>
            <a:r>
              <a:rPr sz="1600" dirty="0">
                <a:solidFill>
                  <a:srgbClr val="24292E"/>
                </a:solidFill>
                <a:cs typeface="Arial"/>
              </a:rPr>
              <a:t>games</a:t>
            </a:r>
            <a:r>
              <a:rPr sz="1600" spc="45" dirty="0">
                <a:solidFill>
                  <a:srgbClr val="24292E"/>
                </a:solidFill>
                <a:cs typeface="Arial"/>
              </a:rPr>
              <a:t> </a:t>
            </a:r>
            <a:r>
              <a:rPr sz="1600" dirty="0">
                <a:solidFill>
                  <a:srgbClr val="24292E"/>
                </a:solidFill>
                <a:cs typeface="Arial"/>
              </a:rPr>
              <a:t>make</a:t>
            </a:r>
            <a:r>
              <a:rPr sz="1600" spc="45" dirty="0">
                <a:solidFill>
                  <a:srgbClr val="24292E"/>
                </a:solidFill>
                <a:cs typeface="Arial"/>
              </a:rPr>
              <a:t> </a:t>
            </a:r>
            <a:r>
              <a:rPr sz="1600" dirty="0">
                <a:solidFill>
                  <a:srgbClr val="24292E"/>
                </a:solidFill>
                <a:cs typeface="Arial"/>
              </a:rPr>
              <a:t>excellent</a:t>
            </a:r>
            <a:r>
              <a:rPr sz="1600" spc="40" dirty="0">
                <a:solidFill>
                  <a:srgbClr val="24292E"/>
                </a:solidFill>
                <a:cs typeface="Arial"/>
              </a:rPr>
              <a:t> </a:t>
            </a:r>
            <a:r>
              <a:rPr sz="1600" dirty="0">
                <a:solidFill>
                  <a:srgbClr val="24292E"/>
                </a:solidFill>
                <a:cs typeface="Arial"/>
              </a:rPr>
              <a:t>use</a:t>
            </a:r>
            <a:r>
              <a:rPr sz="1600" spc="45" dirty="0">
                <a:solidFill>
                  <a:srgbClr val="24292E"/>
                </a:solidFill>
                <a:cs typeface="Arial"/>
              </a:rPr>
              <a:t> </a:t>
            </a:r>
            <a:r>
              <a:rPr sz="1600" dirty="0">
                <a:solidFill>
                  <a:srgbClr val="24292E"/>
                </a:solidFill>
                <a:cs typeface="Arial"/>
              </a:rPr>
              <a:t>of</a:t>
            </a:r>
            <a:r>
              <a:rPr sz="1600" spc="45" dirty="0">
                <a:solidFill>
                  <a:srgbClr val="24292E"/>
                </a:solidFill>
                <a:cs typeface="Arial"/>
              </a:rPr>
              <a:t> </a:t>
            </a:r>
            <a:r>
              <a:rPr sz="1600" dirty="0">
                <a:solidFill>
                  <a:srgbClr val="24292E"/>
                </a:solidFill>
                <a:cs typeface="Arial"/>
              </a:rPr>
              <a:t>the</a:t>
            </a:r>
            <a:r>
              <a:rPr sz="1600" spc="45" dirty="0">
                <a:solidFill>
                  <a:srgbClr val="24292E"/>
                </a:solidFill>
                <a:cs typeface="Arial"/>
              </a:rPr>
              <a:t> </a:t>
            </a:r>
            <a:r>
              <a:rPr sz="1600" spc="-10" dirty="0">
                <a:solidFill>
                  <a:srgbClr val="24292E"/>
                </a:solidFill>
                <a:cs typeface="Arial"/>
              </a:rPr>
              <a:t>reverse:</a:t>
            </a:r>
            <a:endParaRPr sz="1600" dirty="0">
              <a:cs typeface="Arial"/>
            </a:endParaRPr>
          </a:p>
          <a:p>
            <a:pPr marL="1116965" marR="219075">
              <a:lnSpc>
                <a:spcPct val="125000"/>
              </a:lnSpc>
            </a:pPr>
            <a:r>
              <a:rPr sz="1600" dirty="0">
                <a:solidFill>
                  <a:srgbClr val="24292E"/>
                </a:solidFill>
                <a:cs typeface="Arial"/>
              </a:rPr>
              <a:t>Force</a:t>
            </a:r>
            <a:r>
              <a:rPr sz="1600" spc="45" dirty="0">
                <a:solidFill>
                  <a:srgbClr val="24292E"/>
                </a:solidFill>
                <a:cs typeface="Arial"/>
              </a:rPr>
              <a:t> </a:t>
            </a:r>
            <a:r>
              <a:rPr sz="1600" dirty="0">
                <a:solidFill>
                  <a:srgbClr val="24292E"/>
                </a:solidFill>
                <a:cs typeface="Arial"/>
              </a:rPr>
              <a:t>the</a:t>
            </a:r>
            <a:r>
              <a:rPr sz="1600" spc="55" dirty="0">
                <a:solidFill>
                  <a:srgbClr val="24292E"/>
                </a:solidFill>
                <a:cs typeface="Arial"/>
              </a:rPr>
              <a:t> </a:t>
            </a:r>
            <a:r>
              <a:rPr sz="1600" dirty="0">
                <a:solidFill>
                  <a:srgbClr val="24292E"/>
                </a:solidFill>
                <a:cs typeface="Arial"/>
              </a:rPr>
              <a:t>player</a:t>
            </a:r>
            <a:r>
              <a:rPr sz="1600" spc="60" dirty="0">
                <a:solidFill>
                  <a:srgbClr val="24292E"/>
                </a:solidFill>
                <a:cs typeface="Arial"/>
              </a:rPr>
              <a:t> </a:t>
            </a:r>
            <a:r>
              <a:rPr sz="1600" dirty="0">
                <a:solidFill>
                  <a:srgbClr val="24292E"/>
                </a:solidFill>
                <a:cs typeface="Arial"/>
              </a:rPr>
              <a:t>to</a:t>
            </a:r>
            <a:r>
              <a:rPr sz="1600" spc="55" dirty="0">
                <a:solidFill>
                  <a:srgbClr val="24292E"/>
                </a:solidFill>
                <a:cs typeface="Arial"/>
              </a:rPr>
              <a:t> </a:t>
            </a:r>
            <a:r>
              <a:rPr sz="1600" dirty="0">
                <a:solidFill>
                  <a:srgbClr val="24292E"/>
                </a:solidFill>
                <a:cs typeface="Arial"/>
              </a:rPr>
              <a:t>undertake</a:t>
            </a:r>
            <a:r>
              <a:rPr sz="1600" spc="55" dirty="0">
                <a:solidFill>
                  <a:srgbClr val="24292E"/>
                </a:solidFill>
                <a:cs typeface="Arial"/>
              </a:rPr>
              <a:t> </a:t>
            </a:r>
            <a:r>
              <a:rPr sz="1600" dirty="0">
                <a:solidFill>
                  <a:srgbClr val="24292E"/>
                </a:solidFill>
                <a:cs typeface="Arial"/>
              </a:rPr>
              <a:t>a</a:t>
            </a:r>
            <a:r>
              <a:rPr sz="1600" spc="55" dirty="0">
                <a:solidFill>
                  <a:srgbClr val="24292E"/>
                </a:solidFill>
                <a:cs typeface="Arial"/>
              </a:rPr>
              <a:t> </a:t>
            </a:r>
            <a:r>
              <a:rPr sz="1600" dirty="0">
                <a:solidFill>
                  <a:srgbClr val="24292E"/>
                </a:solidFill>
                <a:cs typeface="Arial"/>
              </a:rPr>
              <a:t>series</a:t>
            </a:r>
            <a:r>
              <a:rPr sz="1600" spc="55" dirty="0">
                <a:solidFill>
                  <a:srgbClr val="24292E"/>
                </a:solidFill>
                <a:cs typeface="Arial"/>
              </a:rPr>
              <a:t> </a:t>
            </a:r>
            <a:r>
              <a:rPr sz="1600" dirty="0">
                <a:solidFill>
                  <a:srgbClr val="24292E"/>
                </a:solidFill>
                <a:cs typeface="Arial"/>
              </a:rPr>
              <a:t>of</a:t>
            </a:r>
            <a:r>
              <a:rPr sz="1600" spc="55" dirty="0">
                <a:solidFill>
                  <a:srgbClr val="24292E"/>
                </a:solidFill>
                <a:cs typeface="Arial"/>
              </a:rPr>
              <a:t> </a:t>
            </a:r>
            <a:r>
              <a:rPr sz="1600" dirty="0">
                <a:solidFill>
                  <a:srgbClr val="24292E"/>
                </a:solidFill>
                <a:cs typeface="Arial"/>
              </a:rPr>
              <a:t>actions</a:t>
            </a:r>
            <a:r>
              <a:rPr sz="1600" spc="60" dirty="0">
                <a:solidFill>
                  <a:srgbClr val="24292E"/>
                </a:solidFill>
                <a:cs typeface="Arial"/>
              </a:rPr>
              <a:t> </a:t>
            </a:r>
            <a:r>
              <a:rPr sz="1600" dirty="0">
                <a:solidFill>
                  <a:srgbClr val="24292E"/>
                </a:solidFill>
                <a:cs typeface="Arial"/>
              </a:rPr>
              <a:t>which</a:t>
            </a:r>
            <a:r>
              <a:rPr sz="1600" spc="55" dirty="0">
                <a:solidFill>
                  <a:srgbClr val="24292E"/>
                </a:solidFill>
                <a:cs typeface="Arial"/>
              </a:rPr>
              <a:t> </a:t>
            </a:r>
            <a:r>
              <a:rPr sz="1600" dirty="0">
                <a:solidFill>
                  <a:srgbClr val="24292E"/>
                </a:solidFill>
                <a:cs typeface="Arial"/>
              </a:rPr>
              <a:t>challenge</a:t>
            </a:r>
            <a:r>
              <a:rPr sz="1600" spc="55" dirty="0">
                <a:solidFill>
                  <a:srgbClr val="24292E"/>
                </a:solidFill>
                <a:cs typeface="Arial"/>
              </a:rPr>
              <a:t> </a:t>
            </a:r>
            <a:r>
              <a:rPr sz="1600" spc="-10" dirty="0">
                <a:solidFill>
                  <a:srgbClr val="24292E"/>
                </a:solidFill>
                <a:cs typeface="Arial"/>
              </a:rPr>
              <a:t>their </a:t>
            </a:r>
            <a:r>
              <a:rPr sz="1600" dirty="0">
                <a:solidFill>
                  <a:srgbClr val="24292E"/>
                </a:solidFill>
                <a:cs typeface="Arial"/>
              </a:rPr>
              <a:t>mortality</a:t>
            </a:r>
            <a:r>
              <a:rPr sz="1600" spc="55" dirty="0">
                <a:solidFill>
                  <a:srgbClr val="24292E"/>
                </a:solidFill>
                <a:cs typeface="Arial"/>
              </a:rPr>
              <a:t> </a:t>
            </a:r>
            <a:r>
              <a:rPr sz="1600" dirty="0">
                <a:solidFill>
                  <a:srgbClr val="24292E"/>
                </a:solidFill>
                <a:cs typeface="Arial"/>
              </a:rPr>
              <a:t>(e.g.</a:t>
            </a:r>
            <a:r>
              <a:rPr sz="1600" spc="70" dirty="0">
                <a:solidFill>
                  <a:srgbClr val="24292E"/>
                </a:solidFill>
                <a:cs typeface="Arial"/>
              </a:rPr>
              <a:t> </a:t>
            </a:r>
            <a:r>
              <a:rPr sz="1600" spc="-10" dirty="0">
                <a:solidFill>
                  <a:srgbClr val="0366D5"/>
                </a:solidFill>
                <a:cs typeface="Arial"/>
                <a:hlinkClick r:id="rId3"/>
              </a:rPr>
              <a:t>Man</a:t>
            </a:r>
            <a:r>
              <a:rPr lang="en-GB" sz="1600" spc="-10" dirty="0">
                <a:solidFill>
                  <a:srgbClr val="0366D5"/>
                </a:solidFill>
                <a:cs typeface="Arial"/>
                <a:hlinkClick r:id="rId3"/>
              </a:rPr>
              <a:t>h</a:t>
            </a:r>
            <a:r>
              <a:rPr sz="1600" spc="-10" dirty="0" err="1">
                <a:solidFill>
                  <a:srgbClr val="0366D5"/>
                </a:solidFill>
                <a:cs typeface="Arial"/>
                <a:hlinkClick r:id="rId3"/>
              </a:rPr>
              <a:t>unt</a:t>
            </a:r>
            <a:r>
              <a:rPr sz="1600" spc="-10" dirty="0">
                <a:solidFill>
                  <a:srgbClr val="24292E"/>
                </a:solidFill>
                <a:cs typeface="Arial"/>
              </a:rPr>
              <a:t>).</a:t>
            </a:r>
            <a:endParaRPr sz="1600" dirty="0">
              <a:cs typeface="Arial"/>
            </a:endParaRPr>
          </a:p>
        </p:txBody>
      </p:sp>
    </p:spTree>
    <p:extLst>
      <p:ext uri="{BB962C8B-B14F-4D97-AF65-F5344CB8AC3E}">
        <p14:creationId xmlns:p14="http://schemas.microsoft.com/office/powerpoint/2010/main" val="1081076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90C7B6E7-7ED9-32B4-C0A9-D0959FB23431}"/>
              </a:ext>
            </a:extLst>
          </p:cNvPr>
          <p:cNvSpPr txBox="1">
            <a:spLocks noGrp="1"/>
          </p:cNvSpPr>
          <p:nvPr>
            <p:ph type="title"/>
          </p:nvPr>
        </p:nvSpPr>
        <p:spPr>
          <a:xfrm>
            <a:off x="1055599" y="1055077"/>
            <a:ext cx="2532909" cy="4794578"/>
          </a:xfrm>
          <a:prstGeom prst="rect">
            <a:avLst/>
          </a:prstGeom>
        </p:spPr>
        <p:txBody>
          <a:bodyPr vert="horz" lIns="0" tIns="11430" rIns="0" bIns="0" rtlCol="0">
            <a:normAutofit fontScale="90000"/>
          </a:bodyPr>
          <a:lstStyle/>
          <a:p>
            <a:pPr marL="12700" marR="5080">
              <a:spcBef>
                <a:spcPts val="90"/>
              </a:spcBef>
            </a:pPr>
            <a:r>
              <a:rPr lang="en-GB">
                <a:solidFill>
                  <a:srgbClr val="262626"/>
                </a:solidFill>
              </a:rPr>
              <a:t>Ethics</a:t>
            </a:r>
            <a:r>
              <a:rPr lang="en-GB" spc="-20">
                <a:solidFill>
                  <a:srgbClr val="262626"/>
                </a:solidFill>
              </a:rPr>
              <a:t> </a:t>
            </a:r>
            <a:r>
              <a:rPr lang="en-GB">
                <a:solidFill>
                  <a:srgbClr val="262626"/>
                </a:solidFill>
              </a:rPr>
              <a:t>of</a:t>
            </a:r>
            <a:r>
              <a:rPr lang="en-GB" spc="-15">
                <a:solidFill>
                  <a:srgbClr val="262626"/>
                </a:solidFill>
              </a:rPr>
              <a:t> </a:t>
            </a:r>
            <a:r>
              <a:rPr lang="en-GB">
                <a:solidFill>
                  <a:srgbClr val="262626"/>
                </a:solidFill>
              </a:rPr>
              <a:t>Computer</a:t>
            </a:r>
            <a:r>
              <a:rPr lang="en-GB" spc="-15">
                <a:solidFill>
                  <a:srgbClr val="262626"/>
                </a:solidFill>
              </a:rPr>
              <a:t> </a:t>
            </a:r>
            <a:r>
              <a:rPr lang="en-GB">
                <a:solidFill>
                  <a:srgbClr val="262626"/>
                </a:solidFill>
              </a:rPr>
              <a:t>Games</a:t>
            </a:r>
            <a:r>
              <a:rPr lang="en-GB" spc="-20">
                <a:solidFill>
                  <a:srgbClr val="262626"/>
                </a:solidFill>
              </a:rPr>
              <a:t> </a:t>
            </a:r>
            <a:r>
              <a:rPr lang="en-GB">
                <a:solidFill>
                  <a:srgbClr val="262626"/>
                </a:solidFill>
              </a:rPr>
              <a:t>According</a:t>
            </a:r>
            <a:r>
              <a:rPr lang="en-GB" spc="-15">
                <a:solidFill>
                  <a:srgbClr val="262626"/>
                </a:solidFill>
              </a:rPr>
              <a:t> </a:t>
            </a:r>
            <a:r>
              <a:rPr lang="en-GB">
                <a:solidFill>
                  <a:srgbClr val="262626"/>
                </a:solidFill>
              </a:rPr>
              <a:t>to</a:t>
            </a:r>
            <a:r>
              <a:rPr lang="en-GB" spc="-15">
                <a:solidFill>
                  <a:srgbClr val="262626"/>
                </a:solidFill>
              </a:rPr>
              <a:t> </a:t>
            </a:r>
            <a:r>
              <a:rPr lang="en-GB" spc="-10">
                <a:solidFill>
                  <a:srgbClr val="262626"/>
                </a:solidFill>
              </a:rPr>
              <a:t>Virtue </a:t>
            </a:r>
            <a:r>
              <a:rPr lang="en-GB">
                <a:solidFill>
                  <a:srgbClr val="262626"/>
                </a:solidFill>
              </a:rPr>
              <a:t>Ethics</a:t>
            </a:r>
            <a:r>
              <a:rPr lang="en-GB" spc="-20">
                <a:solidFill>
                  <a:srgbClr val="262626"/>
                </a:solidFill>
              </a:rPr>
              <a:t> </a:t>
            </a:r>
            <a:r>
              <a:rPr lang="en-GB" spc="-10">
                <a:solidFill>
                  <a:srgbClr val="262626"/>
                </a:solidFill>
              </a:rPr>
              <a:t>(cont.)</a:t>
            </a:r>
            <a:endParaRPr lang="en-GB">
              <a:solidFill>
                <a:srgbClr val="262626"/>
              </a:solidFill>
            </a:endParaRPr>
          </a:p>
        </p:txBody>
      </p:sp>
      <p:graphicFrame>
        <p:nvGraphicFramePr>
          <p:cNvPr id="7" name="object 11">
            <a:extLst>
              <a:ext uri="{FF2B5EF4-FFF2-40B4-BE49-F238E27FC236}">
                <a16:creationId xmlns:a16="http://schemas.microsoft.com/office/drawing/2014/main" id="{BD366B35-98B6-9881-0881-11DFE62C7973}"/>
              </a:ext>
            </a:extLst>
          </p:cNvPr>
          <p:cNvGraphicFramePr>
            <a:graphicFrameLocks noGrp="1"/>
          </p:cNvGraphicFramePr>
          <p:nvPr>
            <p:ph idx="1"/>
            <p:extLst>
              <p:ext uri="{D42A27DB-BD31-4B8C-83A1-F6EECF244321}">
                <p14:modId xmlns:p14="http://schemas.microsoft.com/office/powerpoint/2010/main" val="3321986743"/>
              </p:ext>
            </p:extLst>
          </p:nvPr>
        </p:nvGraphicFramePr>
        <p:xfrm>
          <a:off x="4653280" y="715264"/>
          <a:ext cx="6731001" cy="540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5646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A16E540E-FACD-76D7-DE35-E50007A7BDB1}"/>
              </a:ext>
            </a:extLst>
          </p:cNvPr>
          <p:cNvSpPr txBox="1">
            <a:spLocks noGrp="1"/>
          </p:cNvSpPr>
          <p:nvPr>
            <p:ph type="title"/>
          </p:nvPr>
        </p:nvSpPr>
        <p:spPr>
          <a:xfrm>
            <a:off x="1055599" y="1055077"/>
            <a:ext cx="2532909" cy="4794578"/>
          </a:xfrm>
          <a:prstGeom prst="rect">
            <a:avLst/>
          </a:prstGeom>
        </p:spPr>
        <p:txBody>
          <a:bodyPr vert="horz" lIns="0" tIns="11430" rIns="0" bIns="0" rtlCol="0">
            <a:normAutofit fontScale="90000"/>
          </a:bodyPr>
          <a:lstStyle/>
          <a:p>
            <a:pPr marL="12700" marR="5080">
              <a:spcBef>
                <a:spcPts val="90"/>
              </a:spcBef>
            </a:pPr>
            <a:r>
              <a:rPr lang="en-GB">
                <a:solidFill>
                  <a:srgbClr val="262626"/>
                </a:solidFill>
              </a:rPr>
              <a:t>Ethics</a:t>
            </a:r>
            <a:r>
              <a:rPr lang="en-GB" spc="-20">
                <a:solidFill>
                  <a:srgbClr val="262626"/>
                </a:solidFill>
              </a:rPr>
              <a:t> </a:t>
            </a:r>
            <a:r>
              <a:rPr lang="en-GB">
                <a:solidFill>
                  <a:srgbClr val="262626"/>
                </a:solidFill>
              </a:rPr>
              <a:t>of</a:t>
            </a:r>
            <a:r>
              <a:rPr lang="en-GB" spc="-15">
                <a:solidFill>
                  <a:srgbClr val="262626"/>
                </a:solidFill>
              </a:rPr>
              <a:t> </a:t>
            </a:r>
            <a:r>
              <a:rPr lang="en-GB">
                <a:solidFill>
                  <a:srgbClr val="262626"/>
                </a:solidFill>
              </a:rPr>
              <a:t>Computer</a:t>
            </a:r>
            <a:r>
              <a:rPr lang="en-GB" spc="-15">
                <a:solidFill>
                  <a:srgbClr val="262626"/>
                </a:solidFill>
              </a:rPr>
              <a:t> </a:t>
            </a:r>
            <a:r>
              <a:rPr lang="en-GB">
                <a:solidFill>
                  <a:srgbClr val="262626"/>
                </a:solidFill>
              </a:rPr>
              <a:t>Games</a:t>
            </a:r>
            <a:r>
              <a:rPr lang="en-GB" spc="-20">
                <a:solidFill>
                  <a:srgbClr val="262626"/>
                </a:solidFill>
              </a:rPr>
              <a:t> </a:t>
            </a:r>
            <a:r>
              <a:rPr lang="en-GB">
                <a:solidFill>
                  <a:srgbClr val="262626"/>
                </a:solidFill>
              </a:rPr>
              <a:t>According</a:t>
            </a:r>
            <a:r>
              <a:rPr lang="en-GB" spc="-15">
                <a:solidFill>
                  <a:srgbClr val="262626"/>
                </a:solidFill>
              </a:rPr>
              <a:t> </a:t>
            </a:r>
            <a:r>
              <a:rPr lang="en-GB">
                <a:solidFill>
                  <a:srgbClr val="262626"/>
                </a:solidFill>
              </a:rPr>
              <a:t>to</a:t>
            </a:r>
            <a:r>
              <a:rPr lang="en-GB" spc="-15">
                <a:solidFill>
                  <a:srgbClr val="262626"/>
                </a:solidFill>
              </a:rPr>
              <a:t> </a:t>
            </a:r>
            <a:r>
              <a:rPr lang="en-GB" spc="-10">
                <a:solidFill>
                  <a:srgbClr val="262626"/>
                </a:solidFill>
              </a:rPr>
              <a:t>Virtue </a:t>
            </a:r>
            <a:r>
              <a:rPr lang="en-GB">
                <a:solidFill>
                  <a:srgbClr val="262626"/>
                </a:solidFill>
              </a:rPr>
              <a:t>Ethics</a:t>
            </a:r>
            <a:r>
              <a:rPr lang="en-GB" spc="-20">
                <a:solidFill>
                  <a:srgbClr val="262626"/>
                </a:solidFill>
              </a:rPr>
              <a:t> </a:t>
            </a:r>
            <a:r>
              <a:rPr lang="en-GB" spc="-10">
                <a:solidFill>
                  <a:srgbClr val="262626"/>
                </a:solidFill>
              </a:rPr>
              <a:t>(cont.)</a:t>
            </a:r>
            <a:endParaRPr lang="en-GB">
              <a:solidFill>
                <a:srgbClr val="262626"/>
              </a:solidFill>
            </a:endParaRPr>
          </a:p>
        </p:txBody>
      </p:sp>
      <p:graphicFrame>
        <p:nvGraphicFramePr>
          <p:cNvPr id="7" name="object 10">
            <a:extLst>
              <a:ext uri="{FF2B5EF4-FFF2-40B4-BE49-F238E27FC236}">
                <a16:creationId xmlns:a16="http://schemas.microsoft.com/office/drawing/2014/main" id="{E7597EC6-B282-59E2-74B0-DDCDC4CE72BF}"/>
              </a:ext>
            </a:extLst>
          </p:cNvPr>
          <p:cNvGraphicFramePr>
            <a:graphicFrameLocks noGrp="1"/>
          </p:cNvGraphicFramePr>
          <p:nvPr>
            <p:ph idx="1"/>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8728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54BDFF7-7B50-002F-F345-E6681D0D27E9}"/>
              </a:ext>
            </a:extLst>
          </p:cNvPr>
          <p:cNvSpPr txBox="1">
            <a:spLocks/>
          </p:cNvSpPr>
          <p:nvPr/>
        </p:nvSpPr>
        <p:spPr>
          <a:xfrm>
            <a:off x="735012" y="504531"/>
            <a:ext cx="2706965" cy="693138"/>
          </a:xfrm>
          <a:prstGeom prst="rect">
            <a:avLst/>
          </a:prstGeom>
        </p:spPr>
        <p:txBody>
          <a:bodyPr vert="horz" wrap="square" lIns="0" tIns="15875"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spc="-10" dirty="0">
                <a:solidFill>
                  <a:srgbClr val="24292E"/>
                </a:solidFill>
              </a:rPr>
              <a:t>Accessibility</a:t>
            </a:r>
            <a:endParaRPr lang="en-GB" dirty="0"/>
          </a:p>
        </p:txBody>
      </p:sp>
      <p:sp>
        <p:nvSpPr>
          <p:cNvPr id="3" name="object 9">
            <a:extLst>
              <a:ext uri="{FF2B5EF4-FFF2-40B4-BE49-F238E27FC236}">
                <a16:creationId xmlns:a16="http://schemas.microsoft.com/office/drawing/2014/main" id="{8683F8EB-08D1-0D44-42CA-1A7091CC6470}"/>
              </a:ext>
            </a:extLst>
          </p:cNvPr>
          <p:cNvSpPr txBox="1"/>
          <p:nvPr/>
        </p:nvSpPr>
        <p:spPr>
          <a:xfrm>
            <a:off x="977900" y="1166518"/>
            <a:ext cx="11090413" cy="5111750"/>
          </a:xfrm>
          <a:prstGeom prst="rect">
            <a:avLst/>
          </a:prstGeom>
        </p:spPr>
        <p:txBody>
          <a:bodyPr vert="horz" wrap="square" lIns="0" tIns="12065" rIns="0" bIns="0" rtlCol="0">
            <a:spAutoFit/>
          </a:bodyPr>
          <a:lstStyle/>
          <a:p>
            <a:pPr marL="664845" marR="5080" indent="-342900">
              <a:lnSpc>
                <a:spcPct val="125000"/>
              </a:lnSpc>
              <a:spcBef>
                <a:spcPts val="95"/>
              </a:spcBef>
              <a:buFont typeface="Arial" panose="020B0604020202020204" pitchFamily="34" charset="0"/>
              <a:buChar char="•"/>
            </a:pPr>
            <a:r>
              <a:rPr sz="2150" dirty="0">
                <a:solidFill>
                  <a:srgbClr val="24292E"/>
                </a:solidFill>
                <a:latin typeface="Arial"/>
                <a:cs typeface="Arial"/>
              </a:rPr>
              <a:t>A</a:t>
            </a:r>
            <a:r>
              <a:rPr sz="2150" spc="20" dirty="0">
                <a:solidFill>
                  <a:srgbClr val="24292E"/>
                </a:solidFill>
                <a:latin typeface="Arial"/>
                <a:cs typeface="Arial"/>
              </a:rPr>
              <a:t> </a:t>
            </a:r>
            <a:r>
              <a:rPr sz="2150" dirty="0">
                <a:solidFill>
                  <a:srgbClr val="24292E"/>
                </a:solidFill>
                <a:latin typeface="Arial"/>
                <a:cs typeface="Arial"/>
              </a:rPr>
              <a:t>recent</a:t>
            </a:r>
            <a:r>
              <a:rPr sz="2150" spc="35" dirty="0">
                <a:solidFill>
                  <a:srgbClr val="24292E"/>
                </a:solidFill>
                <a:latin typeface="Arial"/>
                <a:cs typeface="Arial"/>
              </a:rPr>
              <a:t> </a:t>
            </a:r>
            <a:r>
              <a:rPr sz="2150" dirty="0">
                <a:solidFill>
                  <a:srgbClr val="24292E"/>
                </a:solidFill>
                <a:latin typeface="Arial"/>
                <a:cs typeface="Arial"/>
              </a:rPr>
              <a:t>survey</a:t>
            </a:r>
            <a:r>
              <a:rPr sz="2150" spc="30" dirty="0">
                <a:solidFill>
                  <a:srgbClr val="24292E"/>
                </a:solidFill>
                <a:latin typeface="Arial"/>
                <a:cs typeface="Arial"/>
              </a:rPr>
              <a:t> </a:t>
            </a:r>
            <a:r>
              <a:rPr sz="2150" dirty="0">
                <a:solidFill>
                  <a:srgbClr val="0366D5"/>
                </a:solidFill>
                <a:latin typeface="Arial"/>
                <a:cs typeface="Arial"/>
                <a:hlinkClick r:id="rId2"/>
              </a:rPr>
              <a:t>(Yan</a:t>
            </a:r>
            <a:r>
              <a:rPr sz="2150" spc="30" dirty="0">
                <a:solidFill>
                  <a:srgbClr val="0366D5"/>
                </a:solidFill>
                <a:latin typeface="Arial"/>
                <a:cs typeface="Arial"/>
                <a:hlinkClick r:id="rId2"/>
              </a:rPr>
              <a:t> </a:t>
            </a:r>
            <a:r>
              <a:rPr sz="2150" i="1" dirty="0">
                <a:solidFill>
                  <a:srgbClr val="0366D5"/>
                </a:solidFill>
                <a:latin typeface="Arial"/>
                <a:cs typeface="Arial"/>
                <a:hlinkClick r:id="rId2"/>
              </a:rPr>
              <a:t>et</a:t>
            </a:r>
            <a:r>
              <a:rPr sz="2150" i="1" spc="35" dirty="0">
                <a:solidFill>
                  <a:srgbClr val="0366D5"/>
                </a:solidFill>
                <a:latin typeface="Arial"/>
                <a:cs typeface="Arial"/>
                <a:hlinkClick r:id="rId2"/>
              </a:rPr>
              <a:t> </a:t>
            </a:r>
            <a:r>
              <a:rPr sz="2150" i="1" dirty="0">
                <a:solidFill>
                  <a:srgbClr val="0366D5"/>
                </a:solidFill>
                <a:latin typeface="Arial"/>
                <a:cs typeface="Arial"/>
                <a:hlinkClick r:id="rId2"/>
              </a:rPr>
              <a:t>al</a:t>
            </a:r>
            <a:r>
              <a:rPr sz="2150" i="1" spc="30" dirty="0">
                <a:solidFill>
                  <a:srgbClr val="0366D5"/>
                </a:solidFill>
                <a:latin typeface="Arial"/>
                <a:cs typeface="Arial"/>
                <a:hlinkClick r:id="rId2"/>
              </a:rPr>
              <a:t> </a:t>
            </a:r>
            <a:r>
              <a:rPr sz="2150" dirty="0">
                <a:solidFill>
                  <a:srgbClr val="0366D5"/>
                </a:solidFill>
                <a:latin typeface="Arial"/>
                <a:cs typeface="Arial"/>
                <a:hlinkClick r:id="rId2"/>
              </a:rPr>
              <a:t>2011)</a:t>
            </a:r>
            <a:r>
              <a:rPr sz="2150" spc="30" dirty="0">
                <a:solidFill>
                  <a:srgbClr val="0366D5"/>
                </a:solidFill>
                <a:latin typeface="Arial"/>
                <a:cs typeface="Arial"/>
              </a:rPr>
              <a:t> </a:t>
            </a:r>
            <a:r>
              <a:rPr sz="2150" dirty="0">
                <a:solidFill>
                  <a:srgbClr val="24292E"/>
                </a:solidFill>
                <a:latin typeface="Arial"/>
                <a:cs typeface="Arial"/>
              </a:rPr>
              <a:t>suggests</a:t>
            </a:r>
            <a:r>
              <a:rPr sz="2150" spc="35" dirty="0">
                <a:solidFill>
                  <a:srgbClr val="24292E"/>
                </a:solidFill>
                <a:latin typeface="Arial"/>
                <a:cs typeface="Arial"/>
              </a:rPr>
              <a:t> </a:t>
            </a:r>
            <a:r>
              <a:rPr sz="2150" dirty="0">
                <a:solidFill>
                  <a:srgbClr val="24292E"/>
                </a:solidFill>
                <a:latin typeface="Arial"/>
                <a:cs typeface="Arial"/>
              </a:rPr>
              <a:t>an</a:t>
            </a:r>
            <a:r>
              <a:rPr sz="2150" spc="30" dirty="0">
                <a:solidFill>
                  <a:srgbClr val="24292E"/>
                </a:solidFill>
                <a:latin typeface="Arial"/>
                <a:cs typeface="Arial"/>
              </a:rPr>
              <a:t> </a:t>
            </a:r>
            <a:r>
              <a:rPr sz="2150" dirty="0">
                <a:solidFill>
                  <a:srgbClr val="24292E"/>
                </a:solidFill>
                <a:latin typeface="Arial"/>
                <a:cs typeface="Arial"/>
              </a:rPr>
              <a:t>increased</a:t>
            </a:r>
            <a:r>
              <a:rPr sz="2150" spc="30" dirty="0">
                <a:solidFill>
                  <a:srgbClr val="24292E"/>
                </a:solidFill>
                <a:latin typeface="Arial"/>
                <a:cs typeface="Arial"/>
              </a:rPr>
              <a:t> </a:t>
            </a:r>
            <a:r>
              <a:rPr sz="2150" dirty="0">
                <a:solidFill>
                  <a:srgbClr val="24292E"/>
                </a:solidFill>
                <a:latin typeface="Arial"/>
                <a:cs typeface="Arial"/>
              </a:rPr>
              <a:t>interest</a:t>
            </a:r>
            <a:r>
              <a:rPr sz="2150" spc="35" dirty="0">
                <a:solidFill>
                  <a:srgbClr val="24292E"/>
                </a:solidFill>
                <a:latin typeface="Arial"/>
                <a:cs typeface="Arial"/>
              </a:rPr>
              <a:t> </a:t>
            </a:r>
            <a:r>
              <a:rPr sz="2150" dirty="0">
                <a:solidFill>
                  <a:srgbClr val="24292E"/>
                </a:solidFill>
                <a:latin typeface="Arial"/>
                <a:cs typeface="Arial"/>
              </a:rPr>
              <a:t>in</a:t>
            </a:r>
            <a:r>
              <a:rPr sz="2150" spc="30" dirty="0">
                <a:solidFill>
                  <a:srgbClr val="24292E"/>
                </a:solidFill>
                <a:latin typeface="Arial"/>
                <a:cs typeface="Arial"/>
              </a:rPr>
              <a:t> </a:t>
            </a:r>
            <a:r>
              <a:rPr sz="2150" dirty="0">
                <a:solidFill>
                  <a:srgbClr val="24292E"/>
                </a:solidFill>
                <a:latin typeface="Arial"/>
                <a:cs typeface="Arial"/>
              </a:rPr>
              <a:t>accessibility</a:t>
            </a:r>
            <a:r>
              <a:rPr sz="2150" spc="35" dirty="0">
                <a:solidFill>
                  <a:srgbClr val="24292E"/>
                </a:solidFill>
                <a:latin typeface="Arial"/>
                <a:cs typeface="Arial"/>
              </a:rPr>
              <a:t> </a:t>
            </a:r>
            <a:r>
              <a:rPr sz="2150" spc="-25" dirty="0">
                <a:solidFill>
                  <a:srgbClr val="24292E"/>
                </a:solidFill>
                <a:latin typeface="Arial"/>
                <a:cs typeface="Arial"/>
              </a:rPr>
              <a:t>in </a:t>
            </a:r>
            <a:r>
              <a:rPr sz="2150" spc="-10" dirty="0">
                <a:solidFill>
                  <a:srgbClr val="24292E"/>
                </a:solidFill>
                <a:latin typeface="Arial"/>
                <a:cs typeface="Arial"/>
              </a:rPr>
              <a:t>games</a:t>
            </a:r>
            <a:endParaRPr sz="2150" dirty="0">
              <a:latin typeface="Arial"/>
              <a:cs typeface="Arial"/>
            </a:endParaRPr>
          </a:p>
          <a:p>
            <a:pPr marL="664845" indent="-342900">
              <a:lnSpc>
                <a:spcPct val="100000"/>
              </a:lnSpc>
              <a:spcBef>
                <a:spcPts val="1170"/>
              </a:spcBef>
              <a:buFont typeface="Arial" panose="020B0604020202020204" pitchFamily="34" charset="0"/>
              <a:buChar char="•"/>
            </a:pPr>
            <a:r>
              <a:rPr sz="2150" dirty="0">
                <a:solidFill>
                  <a:srgbClr val="24292E"/>
                </a:solidFill>
                <a:latin typeface="Arial"/>
                <a:cs typeface="Arial"/>
              </a:rPr>
              <a:t>Accessibility</a:t>
            </a:r>
            <a:r>
              <a:rPr sz="2150" spc="70" dirty="0">
                <a:solidFill>
                  <a:srgbClr val="24292E"/>
                </a:solidFill>
                <a:latin typeface="Arial"/>
                <a:cs typeface="Arial"/>
              </a:rPr>
              <a:t> </a:t>
            </a:r>
            <a:r>
              <a:rPr sz="2150" dirty="0">
                <a:solidFill>
                  <a:srgbClr val="24292E"/>
                </a:solidFill>
                <a:latin typeface="Arial"/>
                <a:cs typeface="Arial"/>
              </a:rPr>
              <a:t>problems</a:t>
            </a:r>
            <a:r>
              <a:rPr sz="2150" spc="65" dirty="0">
                <a:solidFill>
                  <a:srgbClr val="24292E"/>
                </a:solidFill>
                <a:latin typeface="Arial"/>
                <a:cs typeface="Arial"/>
              </a:rPr>
              <a:t> </a:t>
            </a:r>
            <a:r>
              <a:rPr sz="2150" dirty="0">
                <a:solidFill>
                  <a:srgbClr val="24292E"/>
                </a:solidFill>
                <a:latin typeface="Arial"/>
                <a:cs typeface="Arial"/>
              </a:rPr>
              <a:t>may</a:t>
            </a:r>
            <a:r>
              <a:rPr sz="2150" spc="70" dirty="0">
                <a:solidFill>
                  <a:srgbClr val="24292E"/>
                </a:solidFill>
                <a:latin typeface="Arial"/>
                <a:cs typeface="Arial"/>
              </a:rPr>
              <a:t> </a:t>
            </a:r>
            <a:r>
              <a:rPr sz="2150" dirty="0">
                <a:solidFill>
                  <a:srgbClr val="24292E"/>
                </a:solidFill>
                <a:latin typeface="Arial"/>
                <a:cs typeface="Arial"/>
              </a:rPr>
              <a:t>include</a:t>
            </a:r>
            <a:r>
              <a:rPr sz="2150" spc="65" dirty="0">
                <a:solidFill>
                  <a:srgbClr val="24292E"/>
                </a:solidFill>
                <a:latin typeface="Arial"/>
                <a:cs typeface="Arial"/>
              </a:rPr>
              <a:t> </a:t>
            </a:r>
            <a:r>
              <a:rPr sz="2150" dirty="0">
                <a:solidFill>
                  <a:srgbClr val="24292E"/>
                </a:solidFill>
                <a:latin typeface="Arial"/>
                <a:cs typeface="Arial"/>
              </a:rPr>
              <a:t>not</a:t>
            </a:r>
            <a:r>
              <a:rPr sz="2150" spc="65" dirty="0">
                <a:solidFill>
                  <a:srgbClr val="24292E"/>
                </a:solidFill>
                <a:latin typeface="Arial"/>
                <a:cs typeface="Arial"/>
              </a:rPr>
              <a:t> </a:t>
            </a:r>
            <a:r>
              <a:rPr sz="2150" dirty="0">
                <a:solidFill>
                  <a:srgbClr val="24292E"/>
                </a:solidFill>
                <a:latin typeface="Arial"/>
                <a:cs typeface="Arial"/>
              </a:rPr>
              <a:t>being</a:t>
            </a:r>
            <a:r>
              <a:rPr sz="2150" spc="70" dirty="0">
                <a:solidFill>
                  <a:srgbClr val="24292E"/>
                </a:solidFill>
                <a:latin typeface="Arial"/>
                <a:cs typeface="Arial"/>
              </a:rPr>
              <a:t> </a:t>
            </a:r>
            <a:r>
              <a:rPr sz="2150" dirty="0">
                <a:solidFill>
                  <a:srgbClr val="24292E"/>
                </a:solidFill>
                <a:latin typeface="Arial"/>
                <a:cs typeface="Arial"/>
              </a:rPr>
              <a:t>able</a:t>
            </a:r>
            <a:r>
              <a:rPr sz="2150" spc="65" dirty="0">
                <a:solidFill>
                  <a:srgbClr val="24292E"/>
                </a:solidFill>
                <a:latin typeface="Arial"/>
                <a:cs typeface="Arial"/>
              </a:rPr>
              <a:t> </a:t>
            </a:r>
            <a:r>
              <a:rPr sz="2150" spc="-25" dirty="0">
                <a:solidFill>
                  <a:srgbClr val="24292E"/>
                </a:solidFill>
                <a:latin typeface="Arial"/>
                <a:cs typeface="Arial"/>
              </a:rPr>
              <a:t>to:</a:t>
            </a:r>
            <a:endParaRPr sz="2150" dirty="0">
              <a:latin typeface="Arial"/>
              <a:cs typeface="Arial"/>
            </a:endParaRPr>
          </a:p>
          <a:p>
            <a:pPr marL="1236345" lvl="2" indent="-309880">
              <a:spcBef>
                <a:spcPts val="1845"/>
              </a:spcBef>
              <a:buAutoNum type="arabicPeriod"/>
              <a:tabLst>
                <a:tab pos="322580" algn="l"/>
              </a:tabLst>
            </a:pPr>
            <a:r>
              <a:rPr sz="2150" dirty="0">
                <a:solidFill>
                  <a:srgbClr val="24292E"/>
                </a:solidFill>
                <a:latin typeface="Arial"/>
                <a:cs typeface="Arial"/>
              </a:rPr>
              <a:t>Receive</a:t>
            </a:r>
            <a:r>
              <a:rPr sz="2150" spc="75" dirty="0">
                <a:solidFill>
                  <a:srgbClr val="24292E"/>
                </a:solidFill>
                <a:latin typeface="Arial"/>
                <a:cs typeface="Arial"/>
              </a:rPr>
              <a:t> </a:t>
            </a:r>
            <a:r>
              <a:rPr sz="2150" spc="-10" dirty="0">
                <a:solidFill>
                  <a:srgbClr val="24292E"/>
                </a:solidFill>
                <a:latin typeface="Arial"/>
                <a:cs typeface="Arial"/>
              </a:rPr>
              <a:t>feedback</a:t>
            </a:r>
            <a:endParaRPr sz="2150" dirty="0">
              <a:latin typeface="Arial"/>
              <a:cs typeface="Arial"/>
            </a:endParaRPr>
          </a:p>
          <a:p>
            <a:pPr marL="1236345" lvl="2" indent="-309880">
              <a:spcBef>
                <a:spcPts val="1245"/>
              </a:spcBef>
              <a:buAutoNum type="arabicPeriod"/>
              <a:tabLst>
                <a:tab pos="322580" algn="l"/>
              </a:tabLst>
            </a:pPr>
            <a:r>
              <a:rPr sz="2150" dirty="0">
                <a:solidFill>
                  <a:srgbClr val="24292E"/>
                </a:solidFill>
                <a:latin typeface="Arial"/>
                <a:cs typeface="Arial"/>
              </a:rPr>
              <a:t>Determine</a:t>
            </a:r>
            <a:r>
              <a:rPr sz="2150" spc="95" dirty="0">
                <a:solidFill>
                  <a:srgbClr val="24292E"/>
                </a:solidFill>
                <a:latin typeface="Arial"/>
                <a:cs typeface="Arial"/>
              </a:rPr>
              <a:t> </a:t>
            </a:r>
            <a:r>
              <a:rPr sz="2150" dirty="0">
                <a:solidFill>
                  <a:srgbClr val="24292E"/>
                </a:solidFill>
                <a:latin typeface="Arial"/>
                <a:cs typeface="Arial"/>
              </a:rPr>
              <a:t>in-game</a:t>
            </a:r>
            <a:r>
              <a:rPr sz="2150" spc="90" dirty="0">
                <a:solidFill>
                  <a:srgbClr val="24292E"/>
                </a:solidFill>
                <a:latin typeface="Arial"/>
                <a:cs typeface="Arial"/>
              </a:rPr>
              <a:t> </a:t>
            </a:r>
            <a:r>
              <a:rPr sz="2150" spc="-10" dirty="0">
                <a:solidFill>
                  <a:srgbClr val="24292E"/>
                </a:solidFill>
                <a:latin typeface="Arial"/>
                <a:cs typeface="Arial"/>
              </a:rPr>
              <a:t>responses</a:t>
            </a:r>
            <a:endParaRPr sz="2150" dirty="0">
              <a:latin typeface="Arial"/>
              <a:cs typeface="Arial"/>
            </a:endParaRPr>
          </a:p>
          <a:p>
            <a:pPr marL="1236345" lvl="2" indent="-309880">
              <a:spcBef>
                <a:spcPts val="1170"/>
              </a:spcBef>
              <a:buAutoNum type="arabicPeriod"/>
              <a:tabLst>
                <a:tab pos="322580" algn="l"/>
              </a:tabLst>
            </a:pPr>
            <a:r>
              <a:rPr sz="2150" dirty="0">
                <a:solidFill>
                  <a:srgbClr val="24292E"/>
                </a:solidFill>
                <a:latin typeface="Arial"/>
                <a:cs typeface="Arial"/>
              </a:rPr>
              <a:t>Provide</a:t>
            </a:r>
            <a:r>
              <a:rPr sz="2150" spc="65" dirty="0">
                <a:solidFill>
                  <a:srgbClr val="24292E"/>
                </a:solidFill>
                <a:latin typeface="Arial"/>
                <a:cs typeface="Arial"/>
              </a:rPr>
              <a:t> </a:t>
            </a:r>
            <a:r>
              <a:rPr sz="2150" dirty="0">
                <a:solidFill>
                  <a:srgbClr val="24292E"/>
                </a:solidFill>
                <a:latin typeface="Arial"/>
                <a:cs typeface="Arial"/>
              </a:rPr>
              <a:t>input</a:t>
            </a:r>
            <a:r>
              <a:rPr sz="2150" spc="70" dirty="0">
                <a:solidFill>
                  <a:srgbClr val="24292E"/>
                </a:solidFill>
                <a:latin typeface="Arial"/>
                <a:cs typeface="Arial"/>
              </a:rPr>
              <a:t> </a:t>
            </a:r>
            <a:r>
              <a:rPr sz="2150" dirty="0">
                <a:solidFill>
                  <a:srgbClr val="24292E"/>
                </a:solidFill>
                <a:latin typeface="Arial"/>
                <a:cs typeface="Arial"/>
              </a:rPr>
              <a:t>using</a:t>
            </a:r>
            <a:r>
              <a:rPr sz="2150" spc="75" dirty="0">
                <a:solidFill>
                  <a:srgbClr val="24292E"/>
                </a:solidFill>
                <a:latin typeface="Arial"/>
                <a:cs typeface="Arial"/>
              </a:rPr>
              <a:t> </a:t>
            </a:r>
            <a:r>
              <a:rPr sz="2150" dirty="0">
                <a:solidFill>
                  <a:srgbClr val="24292E"/>
                </a:solidFill>
                <a:latin typeface="Arial"/>
                <a:cs typeface="Arial"/>
              </a:rPr>
              <a:t>conventional</a:t>
            </a:r>
            <a:r>
              <a:rPr sz="2150" spc="70" dirty="0">
                <a:solidFill>
                  <a:srgbClr val="24292E"/>
                </a:solidFill>
                <a:latin typeface="Arial"/>
                <a:cs typeface="Arial"/>
              </a:rPr>
              <a:t> </a:t>
            </a:r>
            <a:r>
              <a:rPr sz="2150" dirty="0">
                <a:solidFill>
                  <a:srgbClr val="24292E"/>
                </a:solidFill>
                <a:latin typeface="Arial"/>
                <a:cs typeface="Arial"/>
              </a:rPr>
              <a:t>input</a:t>
            </a:r>
            <a:r>
              <a:rPr sz="2150" spc="75" dirty="0">
                <a:solidFill>
                  <a:srgbClr val="24292E"/>
                </a:solidFill>
                <a:latin typeface="Arial"/>
                <a:cs typeface="Arial"/>
              </a:rPr>
              <a:t> </a:t>
            </a:r>
            <a:r>
              <a:rPr sz="2150" spc="-10" dirty="0">
                <a:solidFill>
                  <a:srgbClr val="24292E"/>
                </a:solidFill>
                <a:latin typeface="Arial"/>
                <a:cs typeface="Arial"/>
              </a:rPr>
              <a:t>devices.</a:t>
            </a:r>
            <a:endParaRPr sz="2150" dirty="0">
              <a:latin typeface="Arial"/>
              <a:cs typeface="Arial"/>
            </a:endParaRPr>
          </a:p>
          <a:p>
            <a:pPr marL="664845" indent="-342900">
              <a:lnSpc>
                <a:spcPct val="100000"/>
              </a:lnSpc>
              <a:spcBef>
                <a:spcPts val="1845"/>
              </a:spcBef>
              <a:buFont typeface="Arial" panose="020B0604020202020204" pitchFamily="34" charset="0"/>
              <a:buChar char="•"/>
            </a:pPr>
            <a:r>
              <a:rPr sz="2150" dirty="0">
                <a:solidFill>
                  <a:srgbClr val="24292E"/>
                </a:solidFill>
                <a:latin typeface="Arial"/>
                <a:cs typeface="Arial"/>
              </a:rPr>
              <a:t>Key</a:t>
            </a:r>
            <a:r>
              <a:rPr sz="2150" spc="55" dirty="0">
                <a:solidFill>
                  <a:srgbClr val="24292E"/>
                </a:solidFill>
                <a:latin typeface="Arial"/>
                <a:cs typeface="Arial"/>
              </a:rPr>
              <a:t> </a:t>
            </a:r>
            <a:r>
              <a:rPr sz="2150" dirty="0">
                <a:solidFill>
                  <a:srgbClr val="24292E"/>
                </a:solidFill>
                <a:latin typeface="Arial"/>
                <a:cs typeface="Arial"/>
              </a:rPr>
              <a:t>issues</a:t>
            </a:r>
            <a:r>
              <a:rPr sz="2150" spc="55" dirty="0">
                <a:solidFill>
                  <a:srgbClr val="24292E"/>
                </a:solidFill>
                <a:latin typeface="Arial"/>
                <a:cs typeface="Arial"/>
              </a:rPr>
              <a:t> </a:t>
            </a:r>
            <a:r>
              <a:rPr sz="2150" dirty="0">
                <a:solidFill>
                  <a:srgbClr val="0366D5"/>
                </a:solidFill>
                <a:latin typeface="Arial"/>
                <a:cs typeface="Arial"/>
                <a:hlinkClick r:id="rId3"/>
              </a:rPr>
              <a:t>Porter</a:t>
            </a:r>
            <a:r>
              <a:rPr sz="2150" spc="55" dirty="0">
                <a:solidFill>
                  <a:srgbClr val="0366D5"/>
                </a:solidFill>
                <a:latin typeface="Arial"/>
                <a:cs typeface="Arial"/>
                <a:hlinkClick r:id="rId3"/>
              </a:rPr>
              <a:t> </a:t>
            </a:r>
            <a:r>
              <a:rPr sz="2150" dirty="0">
                <a:solidFill>
                  <a:srgbClr val="0366D5"/>
                </a:solidFill>
                <a:latin typeface="Arial"/>
                <a:cs typeface="Arial"/>
                <a:hlinkClick r:id="rId3"/>
              </a:rPr>
              <a:t>and</a:t>
            </a:r>
            <a:r>
              <a:rPr sz="2150" spc="55" dirty="0">
                <a:solidFill>
                  <a:srgbClr val="0366D5"/>
                </a:solidFill>
                <a:latin typeface="Arial"/>
                <a:cs typeface="Arial"/>
                <a:hlinkClick r:id="rId3"/>
              </a:rPr>
              <a:t> </a:t>
            </a:r>
            <a:r>
              <a:rPr sz="2150" dirty="0">
                <a:solidFill>
                  <a:srgbClr val="0366D5"/>
                </a:solidFill>
                <a:latin typeface="Arial"/>
                <a:cs typeface="Arial"/>
                <a:hlinkClick r:id="rId3"/>
              </a:rPr>
              <a:t>Kientz</a:t>
            </a:r>
            <a:r>
              <a:rPr sz="2150" spc="55" dirty="0">
                <a:solidFill>
                  <a:srgbClr val="0366D5"/>
                </a:solidFill>
                <a:latin typeface="Arial"/>
                <a:cs typeface="Arial"/>
                <a:hlinkClick r:id="rId3"/>
              </a:rPr>
              <a:t> </a:t>
            </a:r>
            <a:r>
              <a:rPr sz="2150" spc="-10" dirty="0">
                <a:solidFill>
                  <a:srgbClr val="0366D5"/>
                </a:solidFill>
                <a:latin typeface="Arial"/>
                <a:cs typeface="Arial"/>
                <a:hlinkClick r:id="rId3"/>
              </a:rPr>
              <a:t>(2013)</a:t>
            </a:r>
            <a:r>
              <a:rPr sz="2150" spc="-10" dirty="0">
                <a:solidFill>
                  <a:srgbClr val="24292E"/>
                </a:solidFill>
                <a:latin typeface="Arial"/>
                <a:cs typeface="Arial"/>
              </a:rPr>
              <a:t>:</a:t>
            </a:r>
            <a:endParaRPr sz="2150" dirty="0">
              <a:latin typeface="Arial"/>
              <a:cs typeface="Arial"/>
            </a:endParaRPr>
          </a:p>
          <a:p>
            <a:pPr marL="1217294" marR="424815" indent="-342900">
              <a:lnSpc>
                <a:spcPct val="125000"/>
              </a:lnSpc>
              <a:buFont typeface="Arial" panose="020B0604020202020204" pitchFamily="34" charset="0"/>
              <a:buChar char="•"/>
            </a:pPr>
            <a:r>
              <a:rPr sz="2150" dirty="0" err="1">
                <a:solidFill>
                  <a:srgbClr val="24292E"/>
                </a:solidFill>
                <a:latin typeface="Arial"/>
                <a:cs typeface="Arial"/>
              </a:rPr>
              <a:t>Incompa</a:t>
            </a:r>
            <a:r>
              <a:rPr lang="en-GB" sz="2150" dirty="0">
                <a:solidFill>
                  <a:srgbClr val="24292E"/>
                </a:solidFill>
                <a:latin typeface="Arial"/>
                <a:cs typeface="Arial"/>
              </a:rPr>
              <a:t>t</a:t>
            </a:r>
            <a:r>
              <a:rPr sz="2150" dirty="0">
                <a:solidFill>
                  <a:srgbClr val="24292E"/>
                </a:solidFill>
                <a:latin typeface="Arial"/>
                <a:cs typeface="Arial"/>
              </a:rPr>
              <a:t>ability</a:t>
            </a:r>
            <a:r>
              <a:rPr sz="2150" spc="95" dirty="0">
                <a:solidFill>
                  <a:srgbClr val="24292E"/>
                </a:solidFill>
                <a:latin typeface="Arial"/>
                <a:cs typeface="Arial"/>
              </a:rPr>
              <a:t> </a:t>
            </a:r>
            <a:r>
              <a:rPr sz="2150" dirty="0">
                <a:solidFill>
                  <a:srgbClr val="24292E"/>
                </a:solidFill>
                <a:latin typeface="Arial"/>
                <a:cs typeface="Arial"/>
              </a:rPr>
              <a:t>with</a:t>
            </a:r>
            <a:r>
              <a:rPr sz="2150" spc="100" dirty="0">
                <a:solidFill>
                  <a:srgbClr val="24292E"/>
                </a:solidFill>
                <a:latin typeface="Arial"/>
                <a:cs typeface="Arial"/>
              </a:rPr>
              <a:t> </a:t>
            </a:r>
            <a:r>
              <a:rPr sz="2150" dirty="0">
                <a:solidFill>
                  <a:srgbClr val="24292E"/>
                </a:solidFill>
                <a:latin typeface="Arial"/>
                <a:cs typeface="Arial"/>
              </a:rPr>
              <a:t>assistive</a:t>
            </a:r>
            <a:r>
              <a:rPr sz="2150" spc="105" dirty="0">
                <a:solidFill>
                  <a:srgbClr val="24292E"/>
                </a:solidFill>
                <a:latin typeface="Arial"/>
                <a:cs typeface="Arial"/>
              </a:rPr>
              <a:t> </a:t>
            </a:r>
            <a:r>
              <a:rPr sz="2150" dirty="0">
                <a:solidFill>
                  <a:srgbClr val="24292E"/>
                </a:solidFill>
                <a:latin typeface="Arial"/>
                <a:cs typeface="Arial"/>
              </a:rPr>
              <a:t>technologies</a:t>
            </a:r>
            <a:r>
              <a:rPr sz="2150" spc="100" dirty="0">
                <a:solidFill>
                  <a:srgbClr val="24292E"/>
                </a:solidFill>
                <a:latin typeface="Arial"/>
                <a:cs typeface="Arial"/>
              </a:rPr>
              <a:t> </a:t>
            </a:r>
            <a:r>
              <a:rPr sz="2150" dirty="0">
                <a:solidFill>
                  <a:srgbClr val="24292E"/>
                </a:solidFill>
                <a:latin typeface="Arial"/>
                <a:cs typeface="Arial"/>
              </a:rPr>
              <a:t>(on-screen</a:t>
            </a:r>
            <a:r>
              <a:rPr sz="2150" spc="105" dirty="0">
                <a:solidFill>
                  <a:srgbClr val="24292E"/>
                </a:solidFill>
                <a:latin typeface="Arial"/>
                <a:cs typeface="Arial"/>
              </a:rPr>
              <a:t> </a:t>
            </a:r>
            <a:r>
              <a:rPr sz="2150" spc="-10" dirty="0">
                <a:solidFill>
                  <a:srgbClr val="24292E"/>
                </a:solidFill>
                <a:latin typeface="Arial"/>
                <a:cs typeface="Arial"/>
              </a:rPr>
              <a:t>keyboards/custom controllers)</a:t>
            </a:r>
            <a:endParaRPr sz="2150" dirty="0">
              <a:latin typeface="Arial"/>
              <a:cs typeface="Arial"/>
            </a:endParaRPr>
          </a:p>
          <a:p>
            <a:pPr marL="1769745" indent="-342900">
              <a:lnSpc>
                <a:spcPct val="100000"/>
              </a:lnSpc>
              <a:spcBef>
                <a:spcPts val="645"/>
              </a:spcBef>
              <a:buFont typeface="Arial" panose="020B0604020202020204" pitchFamily="34" charset="0"/>
              <a:buChar char="•"/>
            </a:pPr>
            <a:r>
              <a:rPr sz="2150" dirty="0">
                <a:solidFill>
                  <a:srgbClr val="24292E"/>
                </a:solidFill>
                <a:latin typeface="Arial"/>
                <a:cs typeface="Arial"/>
              </a:rPr>
              <a:t>Results</a:t>
            </a:r>
            <a:r>
              <a:rPr sz="2150" spc="65" dirty="0">
                <a:solidFill>
                  <a:srgbClr val="24292E"/>
                </a:solidFill>
                <a:latin typeface="Arial"/>
                <a:cs typeface="Arial"/>
              </a:rPr>
              <a:t> </a:t>
            </a:r>
            <a:r>
              <a:rPr sz="2150" dirty="0">
                <a:solidFill>
                  <a:srgbClr val="24292E"/>
                </a:solidFill>
                <a:latin typeface="Arial"/>
                <a:cs typeface="Arial"/>
              </a:rPr>
              <a:t>also</a:t>
            </a:r>
            <a:r>
              <a:rPr sz="2150" spc="75" dirty="0">
                <a:solidFill>
                  <a:srgbClr val="24292E"/>
                </a:solidFill>
                <a:latin typeface="Arial"/>
                <a:cs typeface="Arial"/>
              </a:rPr>
              <a:t> </a:t>
            </a:r>
            <a:r>
              <a:rPr sz="2150" dirty="0">
                <a:solidFill>
                  <a:srgbClr val="24292E"/>
                </a:solidFill>
                <a:latin typeface="Arial"/>
                <a:cs typeface="Arial"/>
              </a:rPr>
              <a:t>suggest</a:t>
            </a:r>
            <a:r>
              <a:rPr sz="2150" spc="70" dirty="0">
                <a:solidFill>
                  <a:srgbClr val="24292E"/>
                </a:solidFill>
                <a:latin typeface="Arial"/>
                <a:cs typeface="Arial"/>
              </a:rPr>
              <a:t> </a:t>
            </a:r>
            <a:r>
              <a:rPr sz="2150" dirty="0">
                <a:solidFill>
                  <a:srgbClr val="24292E"/>
                </a:solidFill>
                <a:latin typeface="Arial"/>
                <a:cs typeface="Arial"/>
              </a:rPr>
              <a:t>more</a:t>
            </a:r>
            <a:r>
              <a:rPr sz="2150" spc="75" dirty="0">
                <a:solidFill>
                  <a:srgbClr val="24292E"/>
                </a:solidFill>
                <a:latin typeface="Arial"/>
                <a:cs typeface="Arial"/>
              </a:rPr>
              <a:t> </a:t>
            </a:r>
            <a:r>
              <a:rPr sz="2150" dirty="0">
                <a:solidFill>
                  <a:srgbClr val="24292E"/>
                </a:solidFill>
                <a:latin typeface="Arial"/>
                <a:cs typeface="Arial"/>
              </a:rPr>
              <a:t>PC/Linux/Mac</a:t>
            </a:r>
            <a:r>
              <a:rPr sz="2150" spc="75" dirty="0">
                <a:solidFill>
                  <a:srgbClr val="24292E"/>
                </a:solidFill>
                <a:latin typeface="Arial"/>
                <a:cs typeface="Arial"/>
              </a:rPr>
              <a:t> </a:t>
            </a:r>
            <a:r>
              <a:rPr sz="2150" dirty="0">
                <a:solidFill>
                  <a:srgbClr val="24292E"/>
                </a:solidFill>
                <a:latin typeface="Arial"/>
                <a:cs typeface="Arial"/>
              </a:rPr>
              <a:t>gamers</a:t>
            </a:r>
            <a:r>
              <a:rPr sz="2150" spc="75" dirty="0">
                <a:solidFill>
                  <a:srgbClr val="24292E"/>
                </a:solidFill>
                <a:latin typeface="Arial"/>
                <a:cs typeface="Arial"/>
              </a:rPr>
              <a:t> </a:t>
            </a:r>
            <a:r>
              <a:rPr sz="2150" dirty="0">
                <a:solidFill>
                  <a:srgbClr val="24292E"/>
                </a:solidFill>
                <a:latin typeface="Arial"/>
                <a:cs typeface="Arial"/>
              </a:rPr>
              <a:t>than</a:t>
            </a:r>
            <a:r>
              <a:rPr sz="2150" spc="75" dirty="0">
                <a:solidFill>
                  <a:srgbClr val="24292E"/>
                </a:solidFill>
                <a:latin typeface="Arial"/>
                <a:cs typeface="Arial"/>
              </a:rPr>
              <a:t> </a:t>
            </a:r>
            <a:r>
              <a:rPr sz="2150" spc="-10" dirty="0">
                <a:solidFill>
                  <a:srgbClr val="24292E"/>
                </a:solidFill>
                <a:latin typeface="Arial"/>
                <a:cs typeface="Arial"/>
              </a:rPr>
              <a:t>console.</a:t>
            </a:r>
            <a:endParaRPr sz="2150" dirty="0">
              <a:latin typeface="Arial"/>
              <a:cs typeface="Arial"/>
            </a:endParaRPr>
          </a:p>
          <a:p>
            <a:pPr marL="1217294" indent="-342900">
              <a:lnSpc>
                <a:spcPct val="100000"/>
              </a:lnSpc>
              <a:spcBef>
                <a:spcPts val="1170"/>
              </a:spcBef>
              <a:buFont typeface="Arial" panose="020B0604020202020204" pitchFamily="34" charset="0"/>
              <a:buChar char="•"/>
            </a:pPr>
            <a:r>
              <a:rPr sz="2150" dirty="0">
                <a:solidFill>
                  <a:srgbClr val="24292E"/>
                </a:solidFill>
                <a:latin typeface="Arial"/>
                <a:cs typeface="Arial"/>
              </a:rPr>
              <a:t>No</a:t>
            </a:r>
            <a:r>
              <a:rPr sz="2150" spc="45" dirty="0">
                <a:solidFill>
                  <a:srgbClr val="24292E"/>
                </a:solidFill>
                <a:latin typeface="Arial"/>
                <a:cs typeface="Arial"/>
              </a:rPr>
              <a:t> </a:t>
            </a:r>
            <a:r>
              <a:rPr sz="2150" dirty="0">
                <a:solidFill>
                  <a:srgbClr val="24292E"/>
                </a:solidFill>
                <a:latin typeface="Arial"/>
                <a:cs typeface="Arial"/>
              </a:rPr>
              <a:t>audio</a:t>
            </a:r>
            <a:r>
              <a:rPr sz="2150" spc="45" dirty="0">
                <a:solidFill>
                  <a:srgbClr val="24292E"/>
                </a:solidFill>
                <a:latin typeface="Arial"/>
                <a:cs typeface="Arial"/>
              </a:rPr>
              <a:t> </a:t>
            </a:r>
            <a:r>
              <a:rPr sz="2150" spc="-10" dirty="0">
                <a:solidFill>
                  <a:srgbClr val="24292E"/>
                </a:solidFill>
                <a:latin typeface="Arial"/>
                <a:cs typeface="Arial"/>
              </a:rPr>
              <a:t>description</a:t>
            </a:r>
            <a:endParaRPr sz="2150" dirty="0">
              <a:latin typeface="Arial"/>
              <a:cs typeface="Arial"/>
            </a:endParaRPr>
          </a:p>
        </p:txBody>
      </p:sp>
    </p:spTree>
    <p:extLst>
      <p:ext uri="{BB962C8B-B14F-4D97-AF65-F5344CB8AC3E}">
        <p14:creationId xmlns:p14="http://schemas.microsoft.com/office/powerpoint/2010/main" val="2885909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347D900-3DDE-7A1C-A7F7-B4B095FC5F7A}"/>
              </a:ext>
            </a:extLst>
          </p:cNvPr>
          <p:cNvSpPr txBox="1">
            <a:spLocks/>
          </p:cNvSpPr>
          <p:nvPr/>
        </p:nvSpPr>
        <p:spPr>
          <a:xfrm>
            <a:off x="731019" y="885365"/>
            <a:ext cx="5254508" cy="693138"/>
          </a:xfrm>
          <a:prstGeom prst="rect">
            <a:avLst/>
          </a:prstGeom>
        </p:spPr>
        <p:txBody>
          <a:bodyPr vert="horz" wrap="square" lIns="0" tIns="15875"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dirty="0">
                <a:solidFill>
                  <a:srgbClr val="24292E"/>
                </a:solidFill>
                <a:latin typeface="+mn-lt"/>
              </a:rPr>
              <a:t>Accessibility</a:t>
            </a:r>
            <a:r>
              <a:rPr lang="en-GB" spc="-55" dirty="0">
                <a:solidFill>
                  <a:srgbClr val="24292E"/>
                </a:solidFill>
                <a:latin typeface="+mn-lt"/>
              </a:rPr>
              <a:t> </a:t>
            </a:r>
            <a:r>
              <a:rPr lang="en-GB" spc="-10" dirty="0">
                <a:solidFill>
                  <a:srgbClr val="24292E"/>
                </a:solidFill>
                <a:latin typeface="+mn-lt"/>
              </a:rPr>
              <a:t>(cont.)</a:t>
            </a:r>
            <a:endParaRPr lang="en-GB" dirty="0">
              <a:latin typeface="+mn-lt"/>
            </a:endParaRPr>
          </a:p>
        </p:txBody>
      </p:sp>
      <p:sp>
        <p:nvSpPr>
          <p:cNvPr id="3" name="object 10">
            <a:extLst>
              <a:ext uri="{FF2B5EF4-FFF2-40B4-BE49-F238E27FC236}">
                <a16:creationId xmlns:a16="http://schemas.microsoft.com/office/drawing/2014/main" id="{A0C72645-209E-E427-085B-48CFEB72529B}"/>
              </a:ext>
            </a:extLst>
          </p:cNvPr>
          <p:cNvSpPr txBox="1"/>
          <p:nvPr/>
        </p:nvSpPr>
        <p:spPr>
          <a:xfrm>
            <a:off x="1287461" y="1966618"/>
            <a:ext cx="10590903" cy="3556999"/>
          </a:xfrm>
          <a:prstGeom prst="rect">
            <a:avLst/>
          </a:prstGeom>
        </p:spPr>
        <p:txBody>
          <a:bodyPr vert="horz" wrap="square" lIns="0" tIns="12065" rIns="0" bIns="0" rtlCol="0">
            <a:spAutoFit/>
          </a:bodyPr>
          <a:lstStyle/>
          <a:p>
            <a:pPr marL="564515" marR="5080" indent="-552450">
              <a:lnSpc>
                <a:spcPct val="125000"/>
              </a:lnSpc>
              <a:spcBef>
                <a:spcPts val="95"/>
              </a:spcBef>
              <a:buFont typeface="Arial" panose="020B0604020202020204" pitchFamily="34" charset="0"/>
              <a:buChar char="•"/>
            </a:pPr>
            <a:r>
              <a:rPr sz="2150" dirty="0">
                <a:solidFill>
                  <a:srgbClr val="0366D5"/>
                </a:solidFill>
                <a:latin typeface="Arial"/>
                <a:cs typeface="Arial"/>
                <a:hlinkClick r:id="rId2"/>
              </a:rPr>
              <a:t>Porter</a:t>
            </a:r>
            <a:r>
              <a:rPr sz="2150" spc="60" dirty="0">
                <a:solidFill>
                  <a:srgbClr val="0366D5"/>
                </a:solidFill>
                <a:latin typeface="Arial"/>
                <a:cs typeface="Arial"/>
                <a:hlinkClick r:id="rId2"/>
              </a:rPr>
              <a:t> </a:t>
            </a:r>
            <a:r>
              <a:rPr sz="2150" dirty="0">
                <a:solidFill>
                  <a:srgbClr val="0366D5"/>
                </a:solidFill>
                <a:latin typeface="Arial"/>
                <a:cs typeface="Arial"/>
                <a:hlinkClick r:id="rId2"/>
              </a:rPr>
              <a:t>and</a:t>
            </a:r>
            <a:r>
              <a:rPr sz="2150" spc="65" dirty="0">
                <a:solidFill>
                  <a:srgbClr val="0366D5"/>
                </a:solidFill>
                <a:latin typeface="Arial"/>
                <a:cs typeface="Arial"/>
                <a:hlinkClick r:id="rId2"/>
              </a:rPr>
              <a:t> </a:t>
            </a:r>
            <a:r>
              <a:rPr sz="2150" dirty="0">
                <a:solidFill>
                  <a:srgbClr val="0366D5"/>
                </a:solidFill>
                <a:latin typeface="Arial"/>
                <a:cs typeface="Arial"/>
                <a:hlinkClick r:id="rId2"/>
              </a:rPr>
              <a:t>Kientz</a:t>
            </a:r>
            <a:r>
              <a:rPr sz="2150" spc="60" dirty="0">
                <a:solidFill>
                  <a:srgbClr val="0366D5"/>
                </a:solidFill>
                <a:latin typeface="Arial"/>
                <a:cs typeface="Arial"/>
                <a:hlinkClick r:id="rId2"/>
              </a:rPr>
              <a:t> </a:t>
            </a:r>
            <a:r>
              <a:rPr sz="2150" dirty="0">
                <a:solidFill>
                  <a:srgbClr val="0366D5"/>
                </a:solidFill>
                <a:latin typeface="Arial"/>
                <a:cs typeface="Arial"/>
                <a:hlinkClick r:id="rId2"/>
              </a:rPr>
              <a:t>(2013)</a:t>
            </a:r>
            <a:r>
              <a:rPr sz="2150" spc="60" dirty="0">
                <a:solidFill>
                  <a:srgbClr val="0366D5"/>
                </a:solidFill>
                <a:latin typeface="Arial"/>
                <a:cs typeface="Arial"/>
              </a:rPr>
              <a:t> </a:t>
            </a:r>
            <a:r>
              <a:rPr sz="2150" dirty="0">
                <a:solidFill>
                  <a:srgbClr val="24292E"/>
                </a:solidFill>
                <a:latin typeface="Arial"/>
                <a:cs typeface="Arial"/>
              </a:rPr>
              <a:t>also</a:t>
            </a:r>
            <a:r>
              <a:rPr sz="2150" spc="65" dirty="0">
                <a:solidFill>
                  <a:srgbClr val="24292E"/>
                </a:solidFill>
                <a:latin typeface="Arial"/>
                <a:cs typeface="Arial"/>
              </a:rPr>
              <a:t> </a:t>
            </a:r>
            <a:r>
              <a:rPr sz="2150" dirty="0">
                <a:solidFill>
                  <a:srgbClr val="24292E"/>
                </a:solidFill>
                <a:latin typeface="Arial"/>
                <a:cs typeface="Arial"/>
              </a:rPr>
              <a:t>investigated</a:t>
            </a:r>
            <a:r>
              <a:rPr sz="2150" spc="60" dirty="0">
                <a:solidFill>
                  <a:srgbClr val="24292E"/>
                </a:solidFill>
                <a:latin typeface="Arial"/>
                <a:cs typeface="Arial"/>
              </a:rPr>
              <a:t> </a:t>
            </a:r>
            <a:r>
              <a:rPr sz="2150" dirty="0">
                <a:solidFill>
                  <a:srgbClr val="24292E"/>
                </a:solidFill>
                <a:latin typeface="Arial"/>
                <a:cs typeface="Arial"/>
              </a:rPr>
              <a:t>how</a:t>
            </a:r>
            <a:r>
              <a:rPr sz="2150" spc="60" dirty="0">
                <a:solidFill>
                  <a:srgbClr val="24292E"/>
                </a:solidFill>
                <a:latin typeface="Arial"/>
                <a:cs typeface="Arial"/>
              </a:rPr>
              <a:t> </a:t>
            </a:r>
            <a:r>
              <a:rPr sz="2150" dirty="0">
                <a:solidFill>
                  <a:srgbClr val="24292E"/>
                </a:solidFill>
                <a:latin typeface="Arial"/>
                <a:cs typeface="Arial"/>
              </a:rPr>
              <a:t>these</a:t>
            </a:r>
            <a:r>
              <a:rPr sz="2150" spc="60" dirty="0">
                <a:solidFill>
                  <a:srgbClr val="24292E"/>
                </a:solidFill>
                <a:latin typeface="Arial"/>
                <a:cs typeface="Arial"/>
              </a:rPr>
              <a:t> </a:t>
            </a:r>
            <a:r>
              <a:rPr sz="2150" dirty="0">
                <a:solidFill>
                  <a:srgbClr val="24292E"/>
                </a:solidFill>
                <a:latin typeface="Arial"/>
                <a:cs typeface="Arial"/>
              </a:rPr>
              <a:t>are</a:t>
            </a:r>
            <a:r>
              <a:rPr sz="2150" spc="65" dirty="0">
                <a:solidFill>
                  <a:srgbClr val="24292E"/>
                </a:solidFill>
                <a:latin typeface="Arial"/>
                <a:cs typeface="Arial"/>
              </a:rPr>
              <a:t> </a:t>
            </a:r>
            <a:r>
              <a:rPr sz="2150" dirty="0">
                <a:solidFill>
                  <a:srgbClr val="24292E"/>
                </a:solidFill>
                <a:latin typeface="Arial"/>
                <a:cs typeface="Arial"/>
              </a:rPr>
              <a:t>considered</a:t>
            </a:r>
            <a:r>
              <a:rPr sz="2150" spc="60" dirty="0">
                <a:solidFill>
                  <a:srgbClr val="24292E"/>
                </a:solidFill>
                <a:latin typeface="Arial"/>
                <a:cs typeface="Arial"/>
              </a:rPr>
              <a:t> </a:t>
            </a:r>
            <a:r>
              <a:rPr sz="2150" dirty="0">
                <a:solidFill>
                  <a:srgbClr val="24292E"/>
                </a:solidFill>
                <a:latin typeface="Arial"/>
                <a:cs typeface="Arial"/>
              </a:rPr>
              <a:t>by</a:t>
            </a:r>
            <a:r>
              <a:rPr sz="2150" spc="60" dirty="0">
                <a:solidFill>
                  <a:srgbClr val="24292E"/>
                </a:solidFill>
                <a:latin typeface="Arial"/>
                <a:cs typeface="Arial"/>
              </a:rPr>
              <a:t> </a:t>
            </a:r>
            <a:r>
              <a:rPr sz="2150" spc="-10" dirty="0">
                <a:solidFill>
                  <a:srgbClr val="24292E"/>
                </a:solidFill>
                <a:latin typeface="Arial"/>
                <a:cs typeface="Arial"/>
              </a:rPr>
              <a:t>industry</a:t>
            </a:r>
            <a:endParaRPr lang="en-GB" sz="2150" spc="-10" dirty="0">
              <a:solidFill>
                <a:srgbClr val="24292E"/>
              </a:solidFill>
              <a:latin typeface="Arial"/>
              <a:cs typeface="Arial"/>
            </a:endParaRPr>
          </a:p>
          <a:p>
            <a:pPr marL="1021715" marR="5080" lvl="1" indent="-552450">
              <a:lnSpc>
                <a:spcPct val="125000"/>
              </a:lnSpc>
              <a:spcBef>
                <a:spcPts val="95"/>
              </a:spcBef>
              <a:buFont typeface="Arial" panose="020B0604020202020204" pitchFamily="34" charset="0"/>
              <a:buChar char="•"/>
            </a:pPr>
            <a:r>
              <a:rPr sz="2150" dirty="0">
                <a:solidFill>
                  <a:srgbClr val="24292E"/>
                </a:solidFill>
                <a:latin typeface="Arial"/>
                <a:cs typeface="Arial"/>
              </a:rPr>
              <a:t>Focused</a:t>
            </a:r>
            <a:r>
              <a:rPr sz="2150" spc="50" dirty="0">
                <a:solidFill>
                  <a:srgbClr val="24292E"/>
                </a:solidFill>
                <a:latin typeface="Arial"/>
                <a:cs typeface="Arial"/>
              </a:rPr>
              <a:t> </a:t>
            </a:r>
            <a:r>
              <a:rPr sz="2150" dirty="0">
                <a:solidFill>
                  <a:srgbClr val="24292E"/>
                </a:solidFill>
                <a:latin typeface="Arial"/>
                <a:cs typeface="Arial"/>
              </a:rPr>
              <a:t>on</a:t>
            </a:r>
            <a:r>
              <a:rPr sz="2150" spc="60" dirty="0">
                <a:solidFill>
                  <a:srgbClr val="24292E"/>
                </a:solidFill>
                <a:latin typeface="Arial"/>
                <a:cs typeface="Arial"/>
              </a:rPr>
              <a:t> </a:t>
            </a:r>
            <a:r>
              <a:rPr sz="2150" dirty="0">
                <a:solidFill>
                  <a:srgbClr val="24292E"/>
                </a:solidFill>
                <a:latin typeface="Arial"/>
                <a:cs typeface="Arial"/>
              </a:rPr>
              <a:t>'low</a:t>
            </a:r>
            <a:r>
              <a:rPr sz="2150" spc="60" dirty="0">
                <a:solidFill>
                  <a:srgbClr val="24292E"/>
                </a:solidFill>
                <a:latin typeface="Arial"/>
                <a:cs typeface="Arial"/>
              </a:rPr>
              <a:t> </a:t>
            </a:r>
            <a:r>
              <a:rPr sz="2150" dirty="0">
                <a:solidFill>
                  <a:srgbClr val="24292E"/>
                </a:solidFill>
                <a:latin typeface="Arial"/>
                <a:cs typeface="Arial"/>
              </a:rPr>
              <a:t>hanging</a:t>
            </a:r>
            <a:r>
              <a:rPr sz="2150" spc="60" dirty="0">
                <a:solidFill>
                  <a:srgbClr val="24292E"/>
                </a:solidFill>
                <a:latin typeface="Arial"/>
                <a:cs typeface="Arial"/>
              </a:rPr>
              <a:t> </a:t>
            </a:r>
            <a:r>
              <a:rPr sz="2150" spc="-10" dirty="0">
                <a:solidFill>
                  <a:srgbClr val="24292E"/>
                </a:solidFill>
                <a:latin typeface="Arial"/>
                <a:cs typeface="Arial"/>
              </a:rPr>
              <a:t>fruit'</a:t>
            </a:r>
            <a:endParaRPr sz="2150" dirty="0">
              <a:latin typeface="Arial"/>
              <a:cs typeface="Arial"/>
            </a:endParaRPr>
          </a:p>
          <a:p>
            <a:pPr marL="1459865" indent="-342900">
              <a:lnSpc>
                <a:spcPct val="100000"/>
              </a:lnSpc>
              <a:spcBef>
                <a:spcPts val="645"/>
              </a:spcBef>
              <a:buFont typeface="Arial" panose="020B0604020202020204" pitchFamily="34" charset="0"/>
              <a:buChar char="•"/>
            </a:pPr>
            <a:r>
              <a:rPr sz="2150" dirty="0">
                <a:solidFill>
                  <a:srgbClr val="24292E"/>
                </a:solidFill>
                <a:latin typeface="Arial"/>
                <a:cs typeface="Arial"/>
              </a:rPr>
              <a:t>Focus</a:t>
            </a:r>
            <a:r>
              <a:rPr sz="2150" spc="45" dirty="0">
                <a:solidFill>
                  <a:srgbClr val="24292E"/>
                </a:solidFill>
                <a:latin typeface="Arial"/>
                <a:cs typeface="Arial"/>
              </a:rPr>
              <a:t> </a:t>
            </a:r>
            <a:r>
              <a:rPr sz="2150" dirty="0">
                <a:solidFill>
                  <a:srgbClr val="24292E"/>
                </a:solidFill>
                <a:latin typeface="Arial"/>
                <a:cs typeface="Arial"/>
              </a:rPr>
              <a:t>on</a:t>
            </a:r>
            <a:r>
              <a:rPr sz="2150" spc="55" dirty="0">
                <a:solidFill>
                  <a:srgbClr val="24292E"/>
                </a:solidFill>
                <a:latin typeface="Arial"/>
                <a:cs typeface="Arial"/>
              </a:rPr>
              <a:t> </a:t>
            </a:r>
            <a:r>
              <a:rPr sz="2150" dirty="0">
                <a:solidFill>
                  <a:srgbClr val="24292E"/>
                </a:solidFill>
                <a:latin typeface="Arial"/>
                <a:cs typeface="Arial"/>
              </a:rPr>
              <a:t>simple</a:t>
            </a:r>
            <a:r>
              <a:rPr sz="2150" spc="50" dirty="0">
                <a:solidFill>
                  <a:srgbClr val="24292E"/>
                </a:solidFill>
                <a:latin typeface="Arial"/>
                <a:cs typeface="Arial"/>
              </a:rPr>
              <a:t> </a:t>
            </a:r>
            <a:r>
              <a:rPr sz="2150" dirty="0">
                <a:solidFill>
                  <a:srgbClr val="24292E"/>
                </a:solidFill>
                <a:latin typeface="Arial"/>
                <a:cs typeface="Arial"/>
              </a:rPr>
              <a:t>features</a:t>
            </a:r>
            <a:r>
              <a:rPr sz="2150" spc="55" dirty="0">
                <a:solidFill>
                  <a:srgbClr val="24292E"/>
                </a:solidFill>
                <a:latin typeface="Arial"/>
                <a:cs typeface="Arial"/>
              </a:rPr>
              <a:t> </a:t>
            </a:r>
            <a:r>
              <a:rPr sz="2150" dirty="0">
                <a:solidFill>
                  <a:srgbClr val="24292E"/>
                </a:solidFill>
                <a:latin typeface="Arial"/>
                <a:cs typeface="Arial"/>
              </a:rPr>
              <a:t>-</a:t>
            </a:r>
            <a:r>
              <a:rPr sz="2150" spc="55" dirty="0">
                <a:solidFill>
                  <a:srgbClr val="24292E"/>
                </a:solidFill>
                <a:latin typeface="Arial"/>
                <a:cs typeface="Arial"/>
              </a:rPr>
              <a:t> </a:t>
            </a:r>
            <a:r>
              <a:rPr sz="2150" dirty="0">
                <a:solidFill>
                  <a:srgbClr val="24292E"/>
                </a:solidFill>
                <a:latin typeface="Arial"/>
                <a:cs typeface="Arial"/>
              </a:rPr>
              <a:t>e.g.</a:t>
            </a:r>
            <a:r>
              <a:rPr lang="en-GB" sz="2150" dirty="0">
                <a:solidFill>
                  <a:srgbClr val="24292E"/>
                </a:solidFill>
                <a:latin typeface="Arial"/>
                <a:cs typeface="Arial"/>
              </a:rPr>
              <a:t>,</a:t>
            </a:r>
            <a:r>
              <a:rPr sz="2150" spc="50" dirty="0">
                <a:solidFill>
                  <a:srgbClr val="24292E"/>
                </a:solidFill>
                <a:latin typeface="Arial"/>
                <a:cs typeface="Arial"/>
              </a:rPr>
              <a:t> </a:t>
            </a:r>
            <a:r>
              <a:rPr sz="2150" dirty="0">
                <a:solidFill>
                  <a:srgbClr val="24292E"/>
                </a:solidFill>
                <a:latin typeface="Arial"/>
                <a:cs typeface="Arial"/>
              </a:rPr>
              <a:t>colour</a:t>
            </a:r>
            <a:r>
              <a:rPr sz="2150" spc="55" dirty="0">
                <a:solidFill>
                  <a:srgbClr val="24292E"/>
                </a:solidFill>
                <a:latin typeface="Arial"/>
                <a:cs typeface="Arial"/>
              </a:rPr>
              <a:t> </a:t>
            </a:r>
            <a:r>
              <a:rPr sz="2150" dirty="0">
                <a:solidFill>
                  <a:srgbClr val="24292E"/>
                </a:solidFill>
                <a:latin typeface="Arial"/>
                <a:cs typeface="Arial"/>
              </a:rPr>
              <a:t>blind</a:t>
            </a:r>
            <a:r>
              <a:rPr sz="2150" spc="55" dirty="0">
                <a:solidFill>
                  <a:srgbClr val="24292E"/>
                </a:solidFill>
                <a:latin typeface="Arial"/>
                <a:cs typeface="Arial"/>
              </a:rPr>
              <a:t> </a:t>
            </a:r>
            <a:r>
              <a:rPr sz="2150" dirty="0">
                <a:solidFill>
                  <a:srgbClr val="24292E"/>
                </a:solidFill>
                <a:latin typeface="Arial"/>
                <a:cs typeface="Arial"/>
              </a:rPr>
              <a:t>friendly</a:t>
            </a:r>
            <a:r>
              <a:rPr sz="2150" spc="55" dirty="0">
                <a:solidFill>
                  <a:srgbClr val="24292E"/>
                </a:solidFill>
                <a:latin typeface="Arial"/>
                <a:cs typeface="Arial"/>
              </a:rPr>
              <a:t> </a:t>
            </a:r>
            <a:r>
              <a:rPr sz="2150" spc="-10" dirty="0">
                <a:solidFill>
                  <a:srgbClr val="24292E"/>
                </a:solidFill>
                <a:latin typeface="Arial"/>
                <a:cs typeface="Arial"/>
              </a:rPr>
              <a:t>pallets.</a:t>
            </a:r>
            <a:endParaRPr sz="2150" dirty="0">
              <a:latin typeface="Arial"/>
              <a:cs typeface="Arial"/>
            </a:endParaRPr>
          </a:p>
          <a:p>
            <a:pPr marL="907415" marR="605155" indent="-342900">
              <a:lnSpc>
                <a:spcPct val="145300"/>
              </a:lnSpc>
              <a:spcBef>
                <a:spcPts val="75"/>
              </a:spcBef>
              <a:buFont typeface="Arial" panose="020B0604020202020204" pitchFamily="34" charset="0"/>
              <a:buChar char="•"/>
            </a:pPr>
            <a:r>
              <a:rPr sz="2150" dirty="0">
                <a:solidFill>
                  <a:srgbClr val="24292E"/>
                </a:solidFill>
                <a:latin typeface="Arial"/>
                <a:cs typeface="Arial"/>
              </a:rPr>
              <a:t>Straight</a:t>
            </a:r>
            <a:r>
              <a:rPr sz="2150" spc="40" dirty="0">
                <a:solidFill>
                  <a:srgbClr val="24292E"/>
                </a:solidFill>
                <a:latin typeface="Arial"/>
                <a:cs typeface="Arial"/>
              </a:rPr>
              <a:t> </a:t>
            </a:r>
            <a:r>
              <a:rPr sz="2150" dirty="0">
                <a:solidFill>
                  <a:srgbClr val="24292E"/>
                </a:solidFill>
                <a:latin typeface="Arial"/>
                <a:cs typeface="Arial"/>
              </a:rPr>
              <a:t>forward</a:t>
            </a:r>
            <a:r>
              <a:rPr sz="2150" spc="50" dirty="0">
                <a:solidFill>
                  <a:srgbClr val="24292E"/>
                </a:solidFill>
                <a:latin typeface="Arial"/>
                <a:cs typeface="Arial"/>
              </a:rPr>
              <a:t> </a:t>
            </a:r>
            <a:r>
              <a:rPr sz="2150" dirty="0">
                <a:solidFill>
                  <a:srgbClr val="24292E"/>
                </a:solidFill>
                <a:latin typeface="Arial"/>
                <a:cs typeface="Arial"/>
              </a:rPr>
              <a:t>fixes</a:t>
            </a:r>
            <a:r>
              <a:rPr sz="2150" spc="50" dirty="0">
                <a:solidFill>
                  <a:srgbClr val="24292E"/>
                </a:solidFill>
                <a:latin typeface="Arial"/>
                <a:cs typeface="Arial"/>
              </a:rPr>
              <a:t> </a:t>
            </a:r>
            <a:r>
              <a:rPr sz="2150" dirty="0">
                <a:solidFill>
                  <a:srgbClr val="24292E"/>
                </a:solidFill>
                <a:latin typeface="Arial"/>
                <a:cs typeface="Arial"/>
              </a:rPr>
              <a:t>-</a:t>
            </a:r>
            <a:r>
              <a:rPr sz="2150" spc="50" dirty="0">
                <a:solidFill>
                  <a:srgbClr val="24292E"/>
                </a:solidFill>
                <a:latin typeface="Arial"/>
                <a:cs typeface="Arial"/>
              </a:rPr>
              <a:t> </a:t>
            </a:r>
            <a:r>
              <a:rPr sz="2150" dirty="0">
                <a:solidFill>
                  <a:srgbClr val="24292E"/>
                </a:solidFill>
                <a:latin typeface="Arial"/>
                <a:cs typeface="Arial"/>
              </a:rPr>
              <a:t>e.g.</a:t>
            </a:r>
            <a:r>
              <a:rPr lang="en-GB" sz="2150" dirty="0">
                <a:solidFill>
                  <a:srgbClr val="24292E"/>
                </a:solidFill>
                <a:latin typeface="Arial"/>
                <a:cs typeface="Arial"/>
              </a:rPr>
              <a:t>,</a:t>
            </a:r>
            <a:r>
              <a:rPr sz="2150" spc="50" dirty="0">
                <a:solidFill>
                  <a:srgbClr val="24292E"/>
                </a:solidFill>
                <a:latin typeface="Arial"/>
                <a:cs typeface="Arial"/>
              </a:rPr>
              <a:t> </a:t>
            </a:r>
            <a:r>
              <a:rPr sz="2150" dirty="0">
                <a:solidFill>
                  <a:srgbClr val="24292E"/>
                </a:solidFill>
                <a:latin typeface="Arial"/>
                <a:cs typeface="Arial"/>
              </a:rPr>
              <a:t>text</a:t>
            </a:r>
            <a:r>
              <a:rPr sz="2150" spc="50" dirty="0">
                <a:solidFill>
                  <a:srgbClr val="24292E"/>
                </a:solidFill>
                <a:latin typeface="Arial"/>
                <a:cs typeface="Arial"/>
              </a:rPr>
              <a:t> </a:t>
            </a:r>
            <a:r>
              <a:rPr sz="2150" dirty="0">
                <a:solidFill>
                  <a:srgbClr val="24292E"/>
                </a:solidFill>
                <a:latin typeface="Arial"/>
                <a:cs typeface="Arial"/>
              </a:rPr>
              <a:t>on</a:t>
            </a:r>
            <a:r>
              <a:rPr sz="2150" spc="50" dirty="0">
                <a:solidFill>
                  <a:srgbClr val="24292E"/>
                </a:solidFill>
                <a:latin typeface="Arial"/>
                <a:cs typeface="Arial"/>
              </a:rPr>
              <a:t> </a:t>
            </a:r>
            <a:r>
              <a:rPr sz="2150" dirty="0">
                <a:solidFill>
                  <a:srgbClr val="24292E"/>
                </a:solidFill>
                <a:latin typeface="Arial"/>
                <a:cs typeface="Arial"/>
              </a:rPr>
              <a:t>screen</a:t>
            </a:r>
            <a:r>
              <a:rPr sz="2150" spc="50" dirty="0">
                <a:solidFill>
                  <a:srgbClr val="24292E"/>
                </a:solidFill>
                <a:latin typeface="Arial"/>
                <a:cs typeface="Arial"/>
              </a:rPr>
              <a:t> </a:t>
            </a:r>
            <a:r>
              <a:rPr sz="2150" dirty="0">
                <a:solidFill>
                  <a:srgbClr val="24292E"/>
                </a:solidFill>
                <a:latin typeface="Arial"/>
                <a:cs typeface="Arial"/>
              </a:rPr>
              <a:t>for</a:t>
            </a:r>
            <a:r>
              <a:rPr sz="2150" spc="55" dirty="0">
                <a:solidFill>
                  <a:srgbClr val="24292E"/>
                </a:solidFill>
                <a:latin typeface="Arial"/>
                <a:cs typeface="Arial"/>
              </a:rPr>
              <a:t> </a:t>
            </a:r>
            <a:r>
              <a:rPr sz="2150" dirty="0">
                <a:solidFill>
                  <a:srgbClr val="24292E"/>
                </a:solidFill>
                <a:latin typeface="Arial"/>
                <a:cs typeface="Arial"/>
              </a:rPr>
              <a:t>hearing</a:t>
            </a:r>
            <a:r>
              <a:rPr sz="2150" spc="50" dirty="0">
                <a:solidFill>
                  <a:srgbClr val="24292E"/>
                </a:solidFill>
                <a:latin typeface="Arial"/>
                <a:cs typeface="Arial"/>
              </a:rPr>
              <a:t> </a:t>
            </a:r>
            <a:r>
              <a:rPr sz="2150" spc="-10" dirty="0">
                <a:solidFill>
                  <a:srgbClr val="24292E"/>
                </a:solidFill>
                <a:latin typeface="Arial"/>
                <a:cs typeface="Arial"/>
              </a:rPr>
              <a:t>impairments</a:t>
            </a:r>
            <a:endParaRPr lang="en-GB" sz="2150" spc="-10" dirty="0">
              <a:solidFill>
                <a:srgbClr val="24292E"/>
              </a:solidFill>
              <a:latin typeface="Arial"/>
              <a:cs typeface="Arial"/>
            </a:endParaRPr>
          </a:p>
          <a:p>
            <a:pPr marL="907415" marR="605155" indent="-342900">
              <a:lnSpc>
                <a:spcPct val="145300"/>
              </a:lnSpc>
              <a:spcBef>
                <a:spcPts val="75"/>
              </a:spcBef>
              <a:buFont typeface="Arial" panose="020B0604020202020204" pitchFamily="34" charset="0"/>
              <a:buChar char="•"/>
            </a:pPr>
            <a:r>
              <a:rPr sz="2150" dirty="0">
                <a:solidFill>
                  <a:srgbClr val="24292E"/>
                </a:solidFill>
                <a:latin typeface="Arial"/>
                <a:cs typeface="Arial"/>
              </a:rPr>
              <a:t>Developer</a:t>
            </a:r>
            <a:r>
              <a:rPr sz="2150" spc="95" dirty="0">
                <a:solidFill>
                  <a:srgbClr val="24292E"/>
                </a:solidFill>
                <a:latin typeface="Arial"/>
                <a:cs typeface="Arial"/>
              </a:rPr>
              <a:t> </a:t>
            </a:r>
            <a:r>
              <a:rPr sz="2150" spc="-10" dirty="0">
                <a:solidFill>
                  <a:srgbClr val="24292E"/>
                </a:solidFill>
                <a:latin typeface="Arial"/>
                <a:cs typeface="Arial"/>
              </a:rPr>
              <a:t>diversity</a:t>
            </a:r>
            <a:endParaRPr sz="2150" dirty="0">
              <a:latin typeface="Arial"/>
              <a:cs typeface="Arial"/>
            </a:endParaRPr>
          </a:p>
          <a:p>
            <a:pPr marL="1459865" marR="52705" indent="-342900">
              <a:lnSpc>
                <a:spcPct val="125000"/>
              </a:lnSpc>
              <a:buFont typeface="Arial" panose="020B0604020202020204" pitchFamily="34" charset="0"/>
              <a:buChar char="•"/>
            </a:pPr>
            <a:r>
              <a:rPr sz="2150" dirty="0">
                <a:solidFill>
                  <a:srgbClr val="24292E"/>
                </a:solidFill>
                <a:latin typeface="Arial"/>
                <a:cs typeface="Arial"/>
              </a:rPr>
              <a:t>Increasing</a:t>
            </a:r>
            <a:r>
              <a:rPr sz="2150" spc="70" dirty="0">
                <a:solidFill>
                  <a:srgbClr val="24292E"/>
                </a:solidFill>
                <a:latin typeface="Arial"/>
                <a:cs typeface="Arial"/>
              </a:rPr>
              <a:t> </a:t>
            </a:r>
            <a:r>
              <a:rPr sz="2150" dirty="0">
                <a:solidFill>
                  <a:srgbClr val="24292E"/>
                </a:solidFill>
                <a:latin typeface="Arial"/>
                <a:cs typeface="Arial"/>
              </a:rPr>
              <a:t>diversity</a:t>
            </a:r>
            <a:r>
              <a:rPr sz="2150" spc="70" dirty="0">
                <a:solidFill>
                  <a:srgbClr val="24292E"/>
                </a:solidFill>
                <a:latin typeface="Arial"/>
                <a:cs typeface="Arial"/>
              </a:rPr>
              <a:t> </a:t>
            </a:r>
            <a:r>
              <a:rPr sz="2150" dirty="0">
                <a:solidFill>
                  <a:srgbClr val="24292E"/>
                </a:solidFill>
                <a:latin typeface="Arial"/>
                <a:cs typeface="Arial"/>
              </a:rPr>
              <a:t>leading</a:t>
            </a:r>
            <a:r>
              <a:rPr sz="2150" spc="65" dirty="0">
                <a:solidFill>
                  <a:srgbClr val="24292E"/>
                </a:solidFill>
                <a:latin typeface="Arial"/>
                <a:cs typeface="Arial"/>
              </a:rPr>
              <a:t> </a:t>
            </a:r>
            <a:r>
              <a:rPr sz="2150" dirty="0">
                <a:solidFill>
                  <a:srgbClr val="24292E"/>
                </a:solidFill>
                <a:latin typeface="Arial"/>
                <a:cs typeface="Arial"/>
              </a:rPr>
              <a:t>to</a:t>
            </a:r>
            <a:r>
              <a:rPr sz="2150" spc="70" dirty="0">
                <a:solidFill>
                  <a:srgbClr val="24292E"/>
                </a:solidFill>
                <a:latin typeface="Arial"/>
                <a:cs typeface="Arial"/>
              </a:rPr>
              <a:t> </a:t>
            </a:r>
            <a:r>
              <a:rPr sz="2150" dirty="0">
                <a:solidFill>
                  <a:srgbClr val="24292E"/>
                </a:solidFill>
                <a:latin typeface="Arial"/>
                <a:cs typeface="Arial"/>
              </a:rPr>
              <a:t>more</a:t>
            </a:r>
            <a:r>
              <a:rPr sz="2150" spc="70" dirty="0">
                <a:solidFill>
                  <a:srgbClr val="24292E"/>
                </a:solidFill>
                <a:latin typeface="Arial"/>
                <a:cs typeface="Arial"/>
              </a:rPr>
              <a:t> </a:t>
            </a:r>
            <a:r>
              <a:rPr sz="2150" dirty="0">
                <a:solidFill>
                  <a:srgbClr val="24292E"/>
                </a:solidFill>
                <a:latin typeface="Arial"/>
                <a:cs typeface="Arial"/>
              </a:rPr>
              <a:t>experience</a:t>
            </a:r>
            <a:r>
              <a:rPr sz="2150" spc="70" dirty="0">
                <a:solidFill>
                  <a:srgbClr val="24292E"/>
                </a:solidFill>
                <a:latin typeface="Arial"/>
                <a:cs typeface="Arial"/>
              </a:rPr>
              <a:t> </a:t>
            </a:r>
            <a:r>
              <a:rPr sz="2150" dirty="0">
                <a:solidFill>
                  <a:srgbClr val="24292E"/>
                </a:solidFill>
                <a:latin typeface="Arial"/>
                <a:cs typeface="Arial"/>
              </a:rPr>
              <a:t>with</a:t>
            </a:r>
            <a:r>
              <a:rPr sz="2150" spc="65" dirty="0">
                <a:solidFill>
                  <a:srgbClr val="24292E"/>
                </a:solidFill>
                <a:latin typeface="Arial"/>
                <a:cs typeface="Arial"/>
              </a:rPr>
              <a:t> </a:t>
            </a:r>
            <a:r>
              <a:rPr sz="2150" dirty="0">
                <a:solidFill>
                  <a:srgbClr val="24292E"/>
                </a:solidFill>
                <a:latin typeface="Arial"/>
                <a:cs typeface="Arial"/>
              </a:rPr>
              <a:t>some</a:t>
            </a:r>
            <a:r>
              <a:rPr sz="2150" spc="70" dirty="0">
                <a:solidFill>
                  <a:srgbClr val="24292E"/>
                </a:solidFill>
                <a:latin typeface="Arial"/>
                <a:cs typeface="Arial"/>
              </a:rPr>
              <a:t> </a:t>
            </a:r>
            <a:r>
              <a:rPr sz="2150" spc="-10" dirty="0">
                <a:solidFill>
                  <a:srgbClr val="24292E"/>
                </a:solidFill>
                <a:latin typeface="Arial"/>
                <a:cs typeface="Arial"/>
              </a:rPr>
              <a:t>accessibility issues</a:t>
            </a:r>
            <a:endParaRPr sz="2150" dirty="0">
              <a:latin typeface="Arial"/>
              <a:cs typeface="Arial"/>
            </a:endParaRPr>
          </a:p>
          <a:p>
            <a:pPr marL="1459865" indent="-342900">
              <a:lnSpc>
                <a:spcPct val="100000"/>
              </a:lnSpc>
              <a:spcBef>
                <a:spcPts val="1170"/>
              </a:spcBef>
              <a:buFont typeface="Arial" panose="020B0604020202020204" pitchFamily="34" charset="0"/>
              <a:buChar char="•"/>
            </a:pPr>
            <a:r>
              <a:rPr sz="2150" dirty="0">
                <a:solidFill>
                  <a:srgbClr val="24292E"/>
                </a:solidFill>
                <a:latin typeface="Arial"/>
                <a:cs typeface="Arial"/>
              </a:rPr>
              <a:t>Education</a:t>
            </a:r>
            <a:r>
              <a:rPr sz="2150" spc="55" dirty="0">
                <a:solidFill>
                  <a:srgbClr val="24292E"/>
                </a:solidFill>
                <a:latin typeface="Arial"/>
                <a:cs typeface="Arial"/>
              </a:rPr>
              <a:t> </a:t>
            </a:r>
            <a:r>
              <a:rPr sz="2150" dirty="0">
                <a:solidFill>
                  <a:srgbClr val="24292E"/>
                </a:solidFill>
                <a:latin typeface="Arial"/>
                <a:cs typeface="Arial"/>
              </a:rPr>
              <a:t>/</a:t>
            </a:r>
            <a:r>
              <a:rPr sz="2150" spc="60" dirty="0">
                <a:solidFill>
                  <a:srgbClr val="24292E"/>
                </a:solidFill>
                <a:latin typeface="Arial"/>
                <a:cs typeface="Arial"/>
              </a:rPr>
              <a:t> </a:t>
            </a:r>
            <a:r>
              <a:rPr sz="2150" dirty="0">
                <a:solidFill>
                  <a:srgbClr val="24292E"/>
                </a:solidFill>
                <a:latin typeface="Arial"/>
                <a:cs typeface="Arial"/>
              </a:rPr>
              <a:t>Awareness</a:t>
            </a:r>
            <a:r>
              <a:rPr sz="2150" spc="55" dirty="0">
                <a:solidFill>
                  <a:srgbClr val="24292E"/>
                </a:solidFill>
                <a:latin typeface="Arial"/>
                <a:cs typeface="Arial"/>
              </a:rPr>
              <a:t> </a:t>
            </a:r>
            <a:r>
              <a:rPr sz="2150" dirty="0">
                <a:solidFill>
                  <a:srgbClr val="24292E"/>
                </a:solidFill>
                <a:latin typeface="Arial"/>
                <a:cs typeface="Arial"/>
              </a:rPr>
              <a:t>vs</a:t>
            </a:r>
            <a:r>
              <a:rPr sz="2150" spc="60" dirty="0">
                <a:solidFill>
                  <a:srgbClr val="24292E"/>
                </a:solidFill>
                <a:latin typeface="Arial"/>
                <a:cs typeface="Arial"/>
              </a:rPr>
              <a:t> </a:t>
            </a:r>
            <a:r>
              <a:rPr sz="2150" dirty="0">
                <a:solidFill>
                  <a:srgbClr val="24292E"/>
                </a:solidFill>
                <a:latin typeface="Arial"/>
                <a:cs typeface="Arial"/>
              </a:rPr>
              <a:t>conceptual</a:t>
            </a:r>
            <a:r>
              <a:rPr sz="2150" spc="55" dirty="0">
                <a:solidFill>
                  <a:srgbClr val="24292E"/>
                </a:solidFill>
                <a:latin typeface="Arial"/>
                <a:cs typeface="Arial"/>
              </a:rPr>
              <a:t> </a:t>
            </a:r>
            <a:r>
              <a:rPr sz="2150" dirty="0">
                <a:solidFill>
                  <a:srgbClr val="24292E"/>
                </a:solidFill>
                <a:latin typeface="Arial"/>
                <a:cs typeface="Arial"/>
              </a:rPr>
              <a:t>grasp</a:t>
            </a:r>
            <a:r>
              <a:rPr sz="2150" spc="60" dirty="0">
                <a:solidFill>
                  <a:srgbClr val="24292E"/>
                </a:solidFill>
                <a:latin typeface="Arial"/>
                <a:cs typeface="Arial"/>
              </a:rPr>
              <a:t> </a:t>
            </a:r>
            <a:r>
              <a:rPr sz="2150" dirty="0">
                <a:solidFill>
                  <a:srgbClr val="24292E"/>
                </a:solidFill>
                <a:latin typeface="Arial"/>
                <a:cs typeface="Arial"/>
              </a:rPr>
              <a:t>of</a:t>
            </a:r>
            <a:r>
              <a:rPr sz="2150" spc="55" dirty="0">
                <a:solidFill>
                  <a:srgbClr val="24292E"/>
                </a:solidFill>
                <a:latin typeface="Arial"/>
                <a:cs typeface="Arial"/>
              </a:rPr>
              <a:t> </a:t>
            </a:r>
            <a:r>
              <a:rPr sz="2150" spc="-10" dirty="0">
                <a:solidFill>
                  <a:srgbClr val="24292E"/>
                </a:solidFill>
                <a:latin typeface="Arial"/>
                <a:cs typeface="Arial"/>
              </a:rPr>
              <a:t>implications</a:t>
            </a:r>
            <a:endParaRPr sz="2150" dirty="0">
              <a:latin typeface="Arial"/>
              <a:cs typeface="Arial"/>
            </a:endParaRPr>
          </a:p>
        </p:txBody>
      </p:sp>
    </p:spTree>
    <p:extLst>
      <p:ext uri="{BB962C8B-B14F-4D97-AF65-F5344CB8AC3E}">
        <p14:creationId xmlns:p14="http://schemas.microsoft.com/office/powerpoint/2010/main" val="33937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F5F1FF8-FBEC-5D4D-C280-49345D802009}"/>
              </a:ext>
            </a:extLst>
          </p:cNvPr>
          <p:cNvSpPr txBox="1">
            <a:spLocks/>
          </p:cNvSpPr>
          <p:nvPr/>
        </p:nvSpPr>
        <p:spPr>
          <a:xfrm>
            <a:off x="695082" y="345476"/>
            <a:ext cx="5262494" cy="693138"/>
          </a:xfrm>
          <a:prstGeom prst="rect">
            <a:avLst/>
          </a:prstGeom>
        </p:spPr>
        <p:txBody>
          <a:bodyPr vert="horz" wrap="square" lIns="0" tIns="15875"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dirty="0">
                <a:solidFill>
                  <a:srgbClr val="24292E"/>
                </a:solidFill>
                <a:latin typeface="+mn-lt"/>
              </a:rPr>
              <a:t>Accessibility</a:t>
            </a:r>
            <a:r>
              <a:rPr lang="en-GB" spc="-55" dirty="0">
                <a:solidFill>
                  <a:srgbClr val="24292E"/>
                </a:solidFill>
                <a:latin typeface="+mn-lt"/>
              </a:rPr>
              <a:t> </a:t>
            </a:r>
            <a:r>
              <a:rPr lang="en-GB" spc="-10" dirty="0">
                <a:solidFill>
                  <a:srgbClr val="24292E"/>
                </a:solidFill>
                <a:latin typeface="+mn-lt"/>
              </a:rPr>
              <a:t>(cont.)</a:t>
            </a:r>
            <a:endParaRPr lang="en-GB" dirty="0">
              <a:latin typeface="+mn-lt"/>
            </a:endParaRPr>
          </a:p>
        </p:txBody>
      </p:sp>
      <p:sp>
        <p:nvSpPr>
          <p:cNvPr id="3" name="object 13">
            <a:extLst>
              <a:ext uri="{FF2B5EF4-FFF2-40B4-BE49-F238E27FC236}">
                <a16:creationId xmlns:a16="http://schemas.microsoft.com/office/drawing/2014/main" id="{A4971C2F-6B5F-82FD-200E-7055783A2266}"/>
              </a:ext>
            </a:extLst>
          </p:cNvPr>
          <p:cNvSpPr txBox="1"/>
          <p:nvPr/>
        </p:nvSpPr>
        <p:spPr>
          <a:xfrm>
            <a:off x="1287462" y="1318918"/>
            <a:ext cx="9667240" cy="5586145"/>
          </a:xfrm>
          <a:prstGeom prst="rect">
            <a:avLst/>
          </a:prstGeom>
        </p:spPr>
        <p:txBody>
          <a:bodyPr vert="horz" wrap="square" lIns="0" tIns="12065" rIns="0" bIns="0" rtlCol="0">
            <a:spAutoFit/>
          </a:bodyPr>
          <a:lstStyle/>
          <a:p>
            <a:pPr marL="564515" marR="2100580" indent="-552450">
              <a:lnSpc>
                <a:spcPct val="125000"/>
              </a:lnSpc>
              <a:spcBef>
                <a:spcPts val="95"/>
              </a:spcBef>
              <a:buFont typeface="Arial" panose="020B0604020202020204" pitchFamily="34" charset="0"/>
              <a:buChar char="•"/>
            </a:pPr>
            <a:r>
              <a:rPr sz="2150" dirty="0">
                <a:solidFill>
                  <a:srgbClr val="0366D5"/>
                </a:solidFill>
                <a:latin typeface="Arial"/>
                <a:cs typeface="Arial"/>
                <a:hlinkClick r:id="rId2"/>
              </a:rPr>
              <a:t>Porter</a:t>
            </a:r>
            <a:r>
              <a:rPr sz="2150" spc="80" dirty="0">
                <a:solidFill>
                  <a:srgbClr val="0366D5"/>
                </a:solidFill>
                <a:latin typeface="Arial"/>
                <a:cs typeface="Arial"/>
                <a:hlinkClick r:id="rId2"/>
              </a:rPr>
              <a:t> </a:t>
            </a:r>
            <a:r>
              <a:rPr sz="2150" dirty="0">
                <a:solidFill>
                  <a:srgbClr val="0366D5"/>
                </a:solidFill>
                <a:latin typeface="Arial"/>
                <a:cs typeface="Arial"/>
                <a:hlinkClick r:id="rId2"/>
              </a:rPr>
              <a:t>and</a:t>
            </a:r>
            <a:r>
              <a:rPr sz="2150" spc="80" dirty="0">
                <a:solidFill>
                  <a:srgbClr val="0366D5"/>
                </a:solidFill>
                <a:latin typeface="Arial"/>
                <a:cs typeface="Arial"/>
                <a:hlinkClick r:id="rId2"/>
              </a:rPr>
              <a:t> </a:t>
            </a:r>
            <a:r>
              <a:rPr sz="2150" dirty="0">
                <a:solidFill>
                  <a:srgbClr val="0366D5"/>
                </a:solidFill>
                <a:latin typeface="Arial"/>
                <a:cs typeface="Arial"/>
                <a:hlinkClick r:id="rId2"/>
              </a:rPr>
              <a:t>Kientz</a:t>
            </a:r>
            <a:r>
              <a:rPr sz="2150" spc="80" dirty="0">
                <a:solidFill>
                  <a:srgbClr val="0366D5"/>
                </a:solidFill>
                <a:latin typeface="Arial"/>
                <a:cs typeface="Arial"/>
                <a:hlinkClick r:id="rId2"/>
              </a:rPr>
              <a:t> </a:t>
            </a:r>
            <a:r>
              <a:rPr sz="2150" dirty="0">
                <a:solidFill>
                  <a:srgbClr val="0366D5"/>
                </a:solidFill>
                <a:latin typeface="Arial"/>
                <a:cs typeface="Arial"/>
                <a:hlinkClick r:id="rId2"/>
              </a:rPr>
              <a:t>(2013)</a:t>
            </a:r>
            <a:r>
              <a:rPr sz="2150" dirty="0">
                <a:solidFill>
                  <a:srgbClr val="24292E"/>
                </a:solidFill>
                <a:latin typeface="Arial"/>
                <a:cs typeface="Arial"/>
              </a:rPr>
              <a:t>'s</a:t>
            </a:r>
            <a:r>
              <a:rPr sz="2150" spc="80" dirty="0">
                <a:solidFill>
                  <a:srgbClr val="24292E"/>
                </a:solidFill>
                <a:latin typeface="Arial"/>
                <a:cs typeface="Arial"/>
              </a:rPr>
              <a:t> </a:t>
            </a:r>
            <a:r>
              <a:rPr sz="2150" dirty="0">
                <a:solidFill>
                  <a:srgbClr val="24292E"/>
                </a:solidFill>
                <a:latin typeface="Arial"/>
                <a:cs typeface="Arial"/>
              </a:rPr>
              <a:t>industry</a:t>
            </a:r>
            <a:r>
              <a:rPr sz="2150" spc="80" dirty="0">
                <a:solidFill>
                  <a:srgbClr val="24292E"/>
                </a:solidFill>
                <a:latin typeface="Arial"/>
                <a:cs typeface="Arial"/>
              </a:rPr>
              <a:t> </a:t>
            </a:r>
            <a:r>
              <a:rPr sz="2150" dirty="0">
                <a:solidFill>
                  <a:srgbClr val="24292E"/>
                </a:solidFill>
                <a:latin typeface="Arial"/>
                <a:cs typeface="Arial"/>
              </a:rPr>
              <a:t>preconceptions</a:t>
            </a:r>
            <a:r>
              <a:rPr sz="2150" spc="75" dirty="0">
                <a:solidFill>
                  <a:srgbClr val="24292E"/>
                </a:solidFill>
                <a:latin typeface="Arial"/>
                <a:cs typeface="Arial"/>
              </a:rPr>
              <a:t> </a:t>
            </a:r>
            <a:r>
              <a:rPr sz="2150" spc="-10" dirty="0">
                <a:solidFill>
                  <a:srgbClr val="24292E"/>
                </a:solidFill>
                <a:latin typeface="Arial"/>
                <a:cs typeface="Arial"/>
              </a:rPr>
              <a:t>continued:</a:t>
            </a:r>
            <a:endParaRPr lang="en-GB" sz="2150" spc="-10" dirty="0">
              <a:solidFill>
                <a:srgbClr val="24292E"/>
              </a:solidFill>
              <a:latin typeface="Arial"/>
              <a:cs typeface="Arial"/>
            </a:endParaRPr>
          </a:p>
          <a:p>
            <a:pPr marL="1021715" marR="2100580" lvl="1" indent="-552450">
              <a:lnSpc>
                <a:spcPct val="125000"/>
              </a:lnSpc>
              <a:spcBef>
                <a:spcPts val="95"/>
              </a:spcBef>
              <a:buFont typeface="Arial" panose="020B0604020202020204" pitchFamily="34" charset="0"/>
              <a:buChar char="•"/>
            </a:pPr>
            <a:r>
              <a:rPr sz="2150" dirty="0">
                <a:solidFill>
                  <a:srgbClr val="24292E"/>
                </a:solidFill>
                <a:latin typeface="Arial"/>
                <a:cs typeface="Arial"/>
              </a:rPr>
              <a:t>Pressure</a:t>
            </a:r>
            <a:r>
              <a:rPr sz="2150" spc="40" dirty="0">
                <a:solidFill>
                  <a:srgbClr val="24292E"/>
                </a:solidFill>
                <a:latin typeface="Arial"/>
                <a:cs typeface="Arial"/>
              </a:rPr>
              <a:t> </a:t>
            </a:r>
            <a:r>
              <a:rPr sz="2150" dirty="0">
                <a:solidFill>
                  <a:srgbClr val="24292E"/>
                </a:solidFill>
                <a:latin typeface="Arial"/>
                <a:cs typeface="Arial"/>
              </a:rPr>
              <a:t>to</a:t>
            </a:r>
            <a:r>
              <a:rPr sz="2150" spc="55" dirty="0">
                <a:solidFill>
                  <a:srgbClr val="24292E"/>
                </a:solidFill>
                <a:latin typeface="Arial"/>
                <a:cs typeface="Arial"/>
              </a:rPr>
              <a:t> </a:t>
            </a:r>
            <a:r>
              <a:rPr sz="2150" dirty="0">
                <a:solidFill>
                  <a:srgbClr val="24292E"/>
                </a:solidFill>
                <a:latin typeface="Arial"/>
                <a:cs typeface="Arial"/>
              </a:rPr>
              <a:t>adhere</a:t>
            </a:r>
            <a:r>
              <a:rPr sz="2150" spc="50" dirty="0">
                <a:solidFill>
                  <a:srgbClr val="24292E"/>
                </a:solidFill>
                <a:latin typeface="Arial"/>
                <a:cs typeface="Arial"/>
              </a:rPr>
              <a:t> </a:t>
            </a:r>
            <a:r>
              <a:rPr sz="2150" dirty="0">
                <a:solidFill>
                  <a:srgbClr val="24292E"/>
                </a:solidFill>
                <a:latin typeface="Arial"/>
                <a:cs typeface="Arial"/>
              </a:rPr>
              <a:t>to</a:t>
            </a:r>
            <a:r>
              <a:rPr sz="2150" spc="55" dirty="0">
                <a:solidFill>
                  <a:srgbClr val="24292E"/>
                </a:solidFill>
                <a:latin typeface="Arial"/>
                <a:cs typeface="Arial"/>
              </a:rPr>
              <a:t> </a:t>
            </a:r>
            <a:r>
              <a:rPr sz="2150" spc="-10" dirty="0">
                <a:solidFill>
                  <a:srgbClr val="24292E"/>
                </a:solidFill>
                <a:latin typeface="Arial"/>
                <a:cs typeface="Arial"/>
              </a:rPr>
              <a:t>standards</a:t>
            </a:r>
            <a:endParaRPr sz="2150" dirty="0">
              <a:latin typeface="Arial"/>
              <a:cs typeface="Arial"/>
            </a:endParaRPr>
          </a:p>
          <a:p>
            <a:pPr marL="1459865" indent="-342900">
              <a:lnSpc>
                <a:spcPct val="100000"/>
              </a:lnSpc>
              <a:spcBef>
                <a:spcPts val="645"/>
              </a:spcBef>
              <a:buFont typeface="Arial" panose="020B0604020202020204" pitchFamily="34" charset="0"/>
              <a:buChar char="•"/>
            </a:pPr>
            <a:r>
              <a:rPr sz="2150" dirty="0">
                <a:solidFill>
                  <a:srgbClr val="24292E"/>
                </a:solidFill>
                <a:latin typeface="Arial"/>
                <a:cs typeface="Arial"/>
              </a:rPr>
              <a:t>Needs</a:t>
            </a:r>
            <a:r>
              <a:rPr sz="2150" spc="50" dirty="0">
                <a:solidFill>
                  <a:srgbClr val="24292E"/>
                </a:solidFill>
                <a:latin typeface="Arial"/>
                <a:cs typeface="Arial"/>
              </a:rPr>
              <a:t> </a:t>
            </a:r>
            <a:r>
              <a:rPr sz="2150" dirty="0">
                <a:solidFill>
                  <a:srgbClr val="24292E"/>
                </a:solidFill>
                <a:latin typeface="Arial"/>
                <a:cs typeface="Arial"/>
              </a:rPr>
              <a:t>to</a:t>
            </a:r>
            <a:r>
              <a:rPr sz="2150" spc="50" dirty="0">
                <a:solidFill>
                  <a:srgbClr val="24292E"/>
                </a:solidFill>
                <a:latin typeface="Arial"/>
                <a:cs typeface="Arial"/>
              </a:rPr>
              <a:t> </a:t>
            </a:r>
            <a:r>
              <a:rPr sz="2150" dirty="0">
                <a:solidFill>
                  <a:srgbClr val="24292E"/>
                </a:solidFill>
                <a:latin typeface="Arial"/>
                <a:cs typeface="Arial"/>
              </a:rPr>
              <a:t>come</a:t>
            </a:r>
            <a:r>
              <a:rPr sz="2150" spc="50" dirty="0">
                <a:solidFill>
                  <a:srgbClr val="24292E"/>
                </a:solidFill>
                <a:latin typeface="Arial"/>
                <a:cs typeface="Arial"/>
              </a:rPr>
              <a:t> </a:t>
            </a:r>
            <a:r>
              <a:rPr sz="2150" dirty="0">
                <a:solidFill>
                  <a:srgbClr val="24292E"/>
                </a:solidFill>
                <a:latin typeface="Arial"/>
                <a:cs typeface="Arial"/>
              </a:rPr>
              <a:t>from</a:t>
            </a:r>
            <a:r>
              <a:rPr sz="2150" spc="55" dirty="0">
                <a:solidFill>
                  <a:srgbClr val="24292E"/>
                </a:solidFill>
                <a:latin typeface="Arial"/>
                <a:cs typeface="Arial"/>
              </a:rPr>
              <a:t> </a:t>
            </a:r>
            <a:r>
              <a:rPr sz="2150" dirty="0">
                <a:solidFill>
                  <a:srgbClr val="24292E"/>
                </a:solidFill>
                <a:latin typeface="Arial"/>
                <a:cs typeface="Arial"/>
              </a:rPr>
              <a:t>high</a:t>
            </a:r>
            <a:r>
              <a:rPr sz="2150" spc="50" dirty="0">
                <a:solidFill>
                  <a:srgbClr val="24292E"/>
                </a:solidFill>
                <a:latin typeface="Arial"/>
                <a:cs typeface="Arial"/>
              </a:rPr>
              <a:t> </a:t>
            </a:r>
            <a:r>
              <a:rPr sz="2150" dirty="0">
                <a:solidFill>
                  <a:srgbClr val="24292E"/>
                </a:solidFill>
                <a:latin typeface="Arial"/>
                <a:cs typeface="Arial"/>
              </a:rPr>
              <a:t>up</a:t>
            </a:r>
            <a:r>
              <a:rPr sz="2150" spc="50" dirty="0">
                <a:solidFill>
                  <a:srgbClr val="24292E"/>
                </a:solidFill>
                <a:latin typeface="Arial"/>
                <a:cs typeface="Arial"/>
              </a:rPr>
              <a:t> </a:t>
            </a:r>
            <a:r>
              <a:rPr sz="2150" dirty="0">
                <a:solidFill>
                  <a:srgbClr val="24292E"/>
                </a:solidFill>
                <a:latin typeface="Arial"/>
                <a:cs typeface="Arial"/>
              </a:rPr>
              <a:t>in</a:t>
            </a:r>
            <a:r>
              <a:rPr sz="2150" spc="50" dirty="0">
                <a:solidFill>
                  <a:srgbClr val="24292E"/>
                </a:solidFill>
                <a:latin typeface="Arial"/>
                <a:cs typeface="Arial"/>
              </a:rPr>
              <a:t> </a:t>
            </a:r>
            <a:r>
              <a:rPr sz="2150" dirty="0">
                <a:solidFill>
                  <a:srgbClr val="24292E"/>
                </a:solidFill>
                <a:latin typeface="Arial"/>
                <a:cs typeface="Arial"/>
              </a:rPr>
              <a:t>the</a:t>
            </a:r>
            <a:r>
              <a:rPr sz="2150" spc="50" dirty="0">
                <a:solidFill>
                  <a:srgbClr val="24292E"/>
                </a:solidFill>
                <a:latin typeface="Arial"/>
                <a:cs typeface="Arial"/>
              </a:rPr>
              <a:t> </a:t>
            </a:r>
            <a:r>
              <a:rPr sz="2150" dirty="0">
                <a:solidFill>
                  <a:srgbClr val="24292E"/>
                </a:solidFill>
                <a:latin typeface="Arial"/>
                <a:cs typeface="Arial"/>
              </a:rPr>
              <a:t>organisation</a:t>
            </a:r>
            <a:r>
              <a:rPr sz="2150" spc="50" dirty="0">
                <a:solidFill>
                  <a:srgbClr val="24292E"/>
                </a:solidFill>
                <a:latin typeface="Arial"/>
                <a:cs typeface="Arial"/>
              </a:rPr>
              <a:t> </a:t>
            </a:r>
            <a:r>
              <a:rPr sz="2150" dirty="0">
                <a:solidFill>
                  <a:srgbClr val="24292E"/>
                </a:solidFill>
                <a:latin typeface="Arial"/>
                <a:cs typeface="Arial"/>
              </a:rPr>
              <a:t>(targets</a:t>
            </a:r>
            <a:r>
              <a:rPr sz="2150" spc="50" dirty="0">
                <a:solidFill>
                  <a:srgbClr val="24292E"/>
                </a:solidFill>
                <a:latin typeface="Arial"/>
                <a:cs typeface="Arial"/>
              </a:rPr>
              <a:t> </a:t>
            </a:r>
            <a:r>
              <a:rPr sz="2150" dirty="0">
                <a:solidFill>
                  <a:srgbClr val="24292E"/>
                </a:solidFill>
                <a:latin typeface="Arial"/>
                <a:cs typeface="Arial"/>
              </a:rPr>
              <a:t>for</a:t>
            </a:r>
            <a:r>
              <a:rPr sz="2150" spc="50" dirty="0">
                <a:solidFill>
                  <a:srgbClr val="24292E"/>
                </a:solidFill>
                <a:latin typeface="Arial"/>
                <a:cs typeface="Arial"/>
              </a:rPr>
              <a:t> </a:t>
            </a:r>
            <a:r>
              <a:rPr sz="2150" spc="-10" dirty="0">
                <a:solidFill>
                  <a:srgbClr val="24292E"/>
                </a:solidFill>
                <a:latin typeface="Arial"/>
                <a:cs typeface="Arial"/>
              </a:rPr>
              <a:t>outreach).</a:t>
            </a:r>
            <a:endParaRPr sz="2150" dirty="0">
              <a:latin typeface="Arial"/>
              <a:cs typeface="Arial"/>
            </a:endParaRPr>
          </a:p>
          <a:p>
            <a:pPr marL="907415" indent="-342900">
              <a:lnSpc>
                <a:spcPct val="100000"/>
              </a:lnSpc>
              <a:spcBef>
                <a:spcPts val="1170"/>
              </a:spcBef>
              <a:buFont typeface="Arial" panose="020B0604020202020204" pitchFamily="34" charset="0"/>
              <a:buChar char="•"/>
            </a:pPr>
            <a:r>
              <a:rPr sz="2150" dirty="0">
                <a:solidFill>
                  <a:srgbClr val="24292E"/>
                </a:solidFill>
                <a:latin typeface="Arial"/>
                <a:cs typeface="Arial"/>
              </a:rPr>
              <a:t>Role</a:t>
            </a:r>
            <a:r>
              <a:rPr sz="2150" spc="35" dirty="0">
                <a:solidFill>
                  <a:srgbClr val="24292E"/>
                </a:solidFill>
                <a:latin typeface="Arial"/>
                <a:cs typeface="Arial"/>
              </a:rPr>
              <a:t> </a:t>
            </a:r>
            <a:r>
              <a:rPr sz="2150" dirty="0">
                <a:solidFill>
                  <a:srgbClr val="24292E"/>
                </a:solidFill>
                <a:latin typeface="Arial"/>
                <a:cs typeface="Arial"/>
              </a:rPr>
              <a:t>of</a:t>
            </a:r>
            <a:r>
              <a:rPr sz="2150" spc="35" dirty="0">
                <a:solidFill>
                  <a:srgbClr val="24292E"/>
                </a:solidFill>
                <a:latin typeface="Arial"/>
                <a:cs typeface="Arial"/>
              </a:rPr>
              <a:t> </a:t>
            </a:r>
            <a:r>
              <a:rPr sz="2150" spc="-10" dirty="0">
                <a:solidFill>
                  <a:srgbClr val="24292E"/>
                </a:solidFill>
                <a:latin typeface="Arial"/>
                <a:cs typeface="Arial"/>
              </a:rPr>
              <a:t>middlewear</a:t>
            </a:r>
            <a:endParaRPr sz="2150" dirty="0">
              <a:latin typeface="Arial"/>
              <a:cs typeface="Arial"/>
            </a:endParaRPr>
          </a:p>
          <a:p>
            <a:pPr marL="1459865" indent="-342900">
              <a:lnSpc>
                <a:spcPct val="100000"/>
              </a:lnSpc>
              <a:spcBef>
                <a:spcPts val="645"/>
              </a:spcBef>
              <a:buFont typeface="Arial" panose="020B0604020202020204" pitchFamily="34" charset="0"/>
              <a:buChar char="•"/>
            </a:pPr>
            <a:r>
              <a:rPr sz="2150" dirty="0">
                <a:solidFill>
                  <a:srgbClr val="24292E"/>
                </a:solidFill>
                <a:latin typeface="Arial"/>
                <a:cs typeface="Arial"/>
              </a:rPr>
              <a:t>Some</a:t>
            </a:r>
            <a:r>
              <a:rPr sz="2150" spc="55" dirty="0">
                <a:solidFill>
                  <a:srgbClr val="24292E"/>
                </a:solidFill>
                <a:latin typeface="Arial"/>
                <a:cs typeface="Arial"/>
              </a:rPr>
              <a:t> </a:t>
            </a:r>
            <a:r>
              <a:rPr sz="2150" dirty="0">
                <a:solidFill>
                  <a:srgbClr val="24292E"/>
                </a:solidFill>
                <a:latin typeface="Arial"/>
                <a:cs typeface="Arial"/>
              </a:rPr>
              <a:t>features</a:t>
            </a:r>
            <a:r>
              <a:rPr sz="2150" spc="70" dirty="0">
                <a:solidFill>
                  <a:srgbClr val="24292E"/>
                </a:solidFill>
                <a:latin typeface="Arial"/>
                <a:cs typeface="Arial"/>
              </a:rPr>
              <a:t> </a:t>
            </a:r>
            <a:r>
              <a:rPr sz="2150" dirty="0">
                <a:solidFill>
                  <a:srgbClr val="24292E"/>
                </a:solidFill>
                <a:latin typeface="Arial"/>
                <a:cs typeface="Arial"/>
              </a:rPr>
              <a:t>best</a:t>
            </a:r>
            <a:r>
              <a:rPr sz="2150" spc="65" dirty="0">
                <a:solidFill>
                  <a:srgbClr val="24292E"/>
                </a:solidFill>
                <a:latin typeface="Arial"/>
                <a:cs typeface="Arial"/>
              </a:rPr>
              <a:t> </a:t>
            </a:r>
            <a:r>
              <a:rPr sz="2150" dirty="0">
                <a:solidFill>
                  <a:srgbClr val="24292E"/>
                </a:solidFill>
                <a:latin typeface="Arial"/>
                <a:cs typeface="Arial"/>
              </a:rPr>
              <a:t>implemented</a:t>
            </a:r>
            <a:r>
              <a:rPr sz="2150" spc="65" dirty="0">
                <a:solidFill>
                  <a:srgbClr val="24292E"/>
                </a:solidFill>
                <a:latin typeface="Arial"/>
                <a:cs typeface="Arial"/>
              </a:rPr>
              <a:t> </a:t>
            </a:r>
            <a:r>
              <a:rPr sz="2150" dirty="0">
                <a:solidFill>
                  <a:srgbClr val="24292E"/>
                </a:solidFill>
                <a:latin typeface="Arial"/>
                <a:cs typeface="Arial"/>
              </a:rPr>
              <a:t>in</a:t>
            </a:r>
            <a:r>
              <a:rPr sz="2150" spc="65" dirty="0">
                <a:solidFill>
                  <a:srgbClr val="24292E"/>
                </a:solidFill>
                <a:latin typeface="Arial"/>
                <a:cs typeface="Arial"/>
              </a:rPr>
              <a:t> </a:t>
            </a:r>
            <a:r>
              <a:rPr sz="2150" dirty="0">
                <a:solidFill>
                  <a:srgbClr val="24292E"/>
                </a:solidFill>
                <a:latin typeface="Arial"/>
                <a:cs typeface="Arial"/>
              </a:rPr>
              <a:t>game</a:t>
            </a:r>
            <a:r>
              <a:rPr sz="2150" spc="70" dirty="0">
                <a:solidFill>
                  <a:srgbClr val="24292E"/>
                </a:solidFill>
                <a:latin typeface="Arial"/>
                <a:cs typeface="Arial"/>
              </a:rPr>
              <a:t> </a:t>
            </a:r>
            <a:r>
              <a:rPr sz="2150" spc="-10" dirty="0">
                <a:solidFill>
                  <a:srgbClr val="24292E"/>
                </a:solidFill>
                <a:latin typeface="Arial"/>
                <a:cs typeface="Arial"/>
              </a:rPr>
              <a:t>engines</a:t>
            </a:r>
            <a:endParaRPr sz="2150" dirty="0">
              <a:latin typeface="Arial"/>
              <a:cs typeface="Arial"/>
            </a:endParaRPr>
          </a:p>
          <a:p>
            <a:pPr marL="2012314" marR="66675" indent="-342900">
              <a:lnSpc>
                <a:spcPct val="125000"/>
              </a:lnSpc>
              <a:buFont typeface="Arial" panose="020B0604020202020204" pitchFamily="34" charset="0"/>
              <a:buChar char="•"/>
            </a:pPr>
            <a:r>
              <a:rPr sz="2150" dirty="0">
                <a:solidFill>
                  <a:srgbClr val="24292E"/>
                </a:solidFill>
                <a:latin typeface="Arial"/>
                <a:cs typeface="Arial"/>
              </a:rPr>
              <a:t>E.g.</a:t>
            </a:r>
            <a:r>
              <a:rPr lang="en-GB" sz="2150" dirty="0">
                <a:solidFill>
                  <a:srgbClr val="24292E"/>
                </a:solidFill>
                <a:latin typeface="Arial"/>
                <a:cs typeface="Arial"/>
              </a:rPr>
              <a:t>,</a:t>
            </a:r>
            <a:r>
              <a:rPr sz="2150" spc="75" dirty="0">
                <a:solidFill>
                  <a:srgbClr val="24292E"/>
                </a:solidFill>
                <a:latin typeface="Arial"/>
                <a:cs typeface="Arial"/>
              </a:rPr>
              <a:t> </a:t>
            </a:r>
            <a:r>
              <a:rPr sz="2150" spc="-45" dirty="0">
                <a:solidFill>
                  <a:srgbClr val="24292E"/>
                </a:solidFill>
                <a:latin typeface="Arial"/>
                <a:cs typeface="Arial"/>
              </a:rPr>
              <a:t>Text-</a:t>
            </a:r>
            <a:r>
              <a:rPr sz="2150" dirty="0">
                <a:solidFill>
                  <a:srgbClr val="24292E"/>
                </a:solidFill>
                <a:latin typeface="Arial"/>
                <a:cs typeface="Arial"/>
              </a:rPr>
              <a:t>to-speech/descriptive</a:t>
            </a:r>
            <a:r>
              <a:rPr sz="2150" spc="80" dirty="0">
                <a:solidFill>
                  <a:srgbClr val="24292E"/>
                </a:solidFill>
                <a:latin typeface="Arial"/>
                <a:cs typeface="Arial"/>
              </a:rPr>
              <a:t> </a:t>
            </a:r>
            <a:r>
              <a:rPr sz="2150" dirty="0">
                <a:solidFill>
                  <a:srgbClr val="24292E"/>
                </a:solidFill>
                <a:latin typeface="Arial"/>
                <a:cs typeface="Arial"/>
              </a:rPr>
              <a:t>audio</a:t>
            </a:r>
            <a:r>
              <a:rPr sz="2150" spc="75" dirty="0">
                <a:solidFill>
                  <a:srgbClr val="24292E"/>
                </a:solidFill>
                <a:latin typeface="Arial"/>
                <a:cs typeface="Arial"/>
              </a:rPr>
              <a:t> </a:t>
            </a:r>
            <a:r>
              <a:rPr sz="2150" dirty="0">
                <a:solidFill>
                  <a:srgbClr val="24292E"/>
                </a:solidFill>
                <a:latin typeface="Arial"/>
                <a:cs typeface="Arial"/>
              </a:rPr>
              <a:t>-</a:t>
            </a:r>
            <a:r>
              <a:rPr sz="2150" spc="75" dirty="0">
                <a:solidFill>
                  <a:srgbClr val="24292E"/>
                </a:solidFill>
                <a:latin typeface="Arial"/>
                <a:cs typeface="Arial"/>
              </a:rPr>
              <a:t> </a:t>
            </a:r>
            <a:r>
              <a:rPr sz="2150" dirty="0">
                <a:solidFill>
                  <a:srgbClr val="24292E"/>
                </a:solidFill>
                <a:latin typeface="Arial"/>
                <a:cs typeface="Arial"/>
              </a:rPr>
              <a:t>game</a:t>
            </a:r>
            <a:r>
              <a:rPr sz="2150" spc="80" dirty="0">
                <a:solidFill>
                  <a:srgbClr val="24292E"/>
                </a:solidFill>
                <a:latin typeface="Arial"/>
                <a:cs typeface="Arial"/>
              </a:rPr>
              <a:t> </a:t>
            </a:r>
            <a:r>
              <a:rPr sz="2150" dirty="0">
                <a:solidFill>
                  <a:srgbClr val="24292E"/>
                </a:solidFill>
                <a:latin typeface="Arial"/>
                <a:cs typeface="Arial"/>
              </a:rPr>
              <a:t>elements</a:t>
            </a:r>
            <a:r>
              <a:rPr sz="2150" spc="75" dirty="0">
                <a:solidFill>
                  <a:srgbClr val="24292E"/>
                </a:solidFill>
                <a:latin typeface="Arial"/>
                <a:cs typeface="Arial"/>
              </a:rPr>
              <a:t> </a:t>
            </a:r>
            <a:r>
              <a:rPr sz="2150" dirty="0">
                <a:solidFill>
                  <a:srgbClr val="24292E"/>
                </a:solidFill>
                <a:latin typeface="Arial"/>
                <a:cs typeface="Arial"/>
              </a:rPr>
              <a:t>are</a:t>
            </a:r>
            <a:r>
              <a:rPr sz="2150" spc="75" dirty="0">
                <a:solidFill>
                  <a:srgbClr val="24292E"/>
                </a:solidFill>
                <a:latin typeface="Arial"/>
                <a:cs typeface="Arial"/>
              </a:rPr>
              <a:t> </a:t>
            </a:r>
            <a:r>
              <a:rPr sz="2150" spc="-10" dirty="0">
                <a:solidFill>
                  <a:srgbClr val="24292E"/>
                </a:solidFill>
                <a:latin typeface="Arial"/>
                <a:cs typeface="Arial"/>
              </a:rPr>
              <a:t>easily </a:t>
            </a:r>
            <a:r>
              <a:rPr sz="2150" dirty="0">
                <a:solidFill>
                  <a:srgbClr val="24292E"/>
                </a:solidFill>
                <a:latin typeface="Arial"/>
                <a:cs typeface="Arial"/>
              </a:rPr>
              <a:t>tagged</a:t>
            </a:r>
            <a:r>
              <a:rPr sz="2150" spc="35" dirty="0">
                <a:solidFill>
                  <a:srgbClr val="24292E"/>
                </a:solidFill>
                <a:latin typeface="Arial"/>
                <a:cs typeface="Arial"/>
              </a:rPr>
              <a:t> </a:t>
            </a:r>
            <a:r>
              <a:rPr sz="2150" dirty="0">
                <a:solidFill>
                  <a:srgbClr val="24292E"/>
                </a:solidFill>
                <a:latin typeface="Arial"/>
                <a:cs typeface="Arial"/>
              </a:rPr>
              <a:t>but</a:t>
            </a:r>
            <a:r>
              <a:rPr sz="2150" spc="45" dirty="0">
                <a:solidFill>
                  <a:srgbClr val="24292E"/>
                </a:solidFill>
                <a:latin typeface="Arial"/>
                <a:cs typeface="Arial"/>
              </a:rPr>
              <a:t> </a:t>
            </a:r>
            <a:r>
              <a:rPr sz="2150" dirty="0">
                <a:solidFill>
                  <a:srgbClr val="24292E"/>
                </a:solidFill>
                <a:latin typeface="Arial"/>
                <a:cs typeface="Arial"/>
              </a:rPr>
              <a:t>adding</a:t>
            </a:r>
            <a:r>
              <a:rPr sz="2150" spc="45" dirty="0">
                <a:solidFill>
                  <a:srgbClr val="24292E"/>
                </a:solidFill>
                <a:latin typeface="Arial"/>
                <a:cs typeface="Arial"/>
              </a:rPr>
              <a:t> </a:t>
            </a:r>
            <a:r>
              <a:rPr sz="2150" dirty="0">
                <a:solidFill>
                  <a:srgbClr val="24292E"/>
                </a:solidFill>
                <a:latin typeface="Arial"/>
                <a:cs typeface="Arial"/>
              </a:rPr>
              <a:t>the</a:t>
            </a:r>
            <a:r>
              <a:rPr sz="2150" spc="45" dirty="0">
                <a:solidFill>
                  <a:srgbClr val="24292E"/>
                </a:solidFill>
                <a:latin typeface="Arial"/>
                <a:cs typeface="Arial"/>
              </a:rPr>
              <a:t> </a:t>
            </a:r>
            <a:r>
              <a:rPr sz="2150" dirty="0">
                <a:solidFill>
                  <a:srgbClr val="24292E"/>
                </a:solidFill>
                <a:latin typeface="Arial"/>
                <a:cs typeface="Arial"/>
              </a:rPr>
              <a:t>audio</a:t>
            </a:r>
            <a:r>
              <a:rPr sz="2150" spc="45" dirty="0">
                <a:solidFill>
                  <a:srgbClr val="24292E"/>
                </a:solidFill>
                <a:latin typeface="Arial"/>
                <a:cs typeface="Arial"/>
              </a:rPr>
              <a:t> </a:t>
            </a:r>
            <a:r>
              <a:rPr sz="2150" dirty="0">
                <a:solidFill>
                  <a:srgbClr val="24292E"/>
                </a:solidFill>
                <a:latin typeface="Arial"/>
                <a:cs typeface="Arial"/>
              </a:rPr>
              <a:t>would</a:t>
            </a:r>
            <a:r>
              <a:rPr sz="2150" spc="45" dirty="0">
                <a:solidFill>
                  <a:srgbClr val="24292E"/>
                </a:solidFill>
                <a:latin typeface="Arial"/>
                <a:cs typeface="Arial"/>
              </a:rPr>
              <a:t> </a:t>
            </a:r>
            <a:r>
              <a:rPr sz="2150" dirty="0">
                <a:solidFill>
                  <a:srgbClr val="24292E"/>
                </a:solidFill>
                <a:latin typeface="Arial"/>
                <a:cs typeface="Arial"/>
              </a:rPr>
              <a:t>be</a:t>
            </a:r>
            <a:r>
              <a:rPr sz="2150" spc="50" dirty="0">
                <a:solidFill>
                  <a:srgbClr val="24292E"/>
                </a:solidFill>
                <a:latin typeface="Arial"/>
                <a:cs typeface="Arial"/>
              </a:rPr>
              <a:t> </a:t>
            </a:r>
            <a:r>
              <a:rPr sz="2150" dirty="0">
                <a:solidFill>
                  <a:srgbClr val="24292E"/>
                </a:solidFill>
                <a:latin typeface="Arial"/>
                <a:cs typeface="Arial"/>
              </a:rPr>
              <a:t>at</a:t>
            </a:r>
            <a:r>
              <a:rPr sz="2150" spc="45" dirty="0">
                <a:solidFill>
                  <a:srgbClr val="24292E"/>
                </a:solidFill>
                <a:latin typeface="Arial"/>
                <a:cs typeface="Arial"/>
              </a:rPr>
              <a:t> </a:t>
            </a:r>
            <a:r>
              <a:rPr sz="2150" dirty="0">
                <a:solidFill>
                  <a:srgbClr val="24292E"/>
                </a:solidFill>
                <a:latin typeface="Arial"/>
                <a:cs typeface="Arial"/>
              </a:rPr>
              <a:t>a</a:t>
            </a:r>
            <a:r>
              <a:rPr sz="2150" spc="45" dirty="0">
                <a:solidFill>
                  <a:srgbClr val="24292E"/>
                </a:solidFill>
                <a:latin typeface="Arial"/>
                <a:cs typeface="Arial"/>
              </a:rPr>
              <a:t> </a:t>
            </a:r>
            <a:r>
              <a:rPr sz="2150" dirty="0">
                <a:solidFill>
                  <a:srgbClr val="24292E"/>
                </a:solidFill>
                <a:latin typeface="Arial"/>
                <a:cs typeface="Arial"/>
              </a:rPr>
              <a:t>lower</a:t>
            </a:r>
            <a:r>
              <a:rPr sz="2150" spc="45" dirty="0">
                <a:solidFill>
                  <a:srgbClr val="24292E"/>
                </a:solidFill>
                <a:latin typeface="Arial"/>
                <a:cs typeface="Arial"/>
              </a:rPr>
              <a:t> </a:t>
            </a:r>
            <a:r>
              <a:rPr sz="2150" spc="-10" dirty="0">
                <a:solidFill>
                  <a:srgbClr val="24292E"/>
                </a:solidFill>
                <a:latin typeface="Arial"/>
                <a:cs typeface="Arial"/>
              </a:rPr>
              <a:t>level.</a:t>
            </a:r>
            <a:endParaRPr sz="2150" dirty="0">
              <a:latin typeface="Arial"/>
              <a:cs typeface="Arial"/>
            </a:endParaRPr>
          </a:p>
          <a:p>
            <a:pPr marL="907415" indent="-342900">
              <a:lnSpc>
                <a:spcPct val="100000"/>
              </a:lnSpc>
              <a:spcBef>
                <a:spcPts val="1245"/>
              </a:spcBef>
              <a:buFont typeface="Arial" panose="020B0604020202020204" pitchFamily="34" charset="0"/>
              <a:buChar char="•"/>
            </a:pPr>
            <a:r>
              <a:rPr sz="2150" dirty="0">
                <a:solidFill>
                  <a:srgbClr val="24292E"/>
                </a:solidFill>
                <a:latin typeface="Arial"/>
                <a:cs typeface="Arial"/>
              </a:rPr>
              <a:t>Role</a:t>
            </a:r>
            <a:r>
              <a:rPr sz="2150" spc="35" dirty="0">
                <a:solidFill>
                  <a:srgbClr val="24292E"/>
                </a:solidFill>
                <a:latin typeface="Arial"/>
                <a:cs typeface="Arial"/>
              </a:rPr>
              <a:t> </a:t>
            </a:r>
            <a:r>
              <a:rPr sz="2150" dirty="0">
                <a:solidFill>
                  <a:srgbClr val="24292E"/>
                </a:solidFill>
                <a:latin typeface="Arial"/>
                <a:cs typeface="Arial"/>
              </a:rPr>
              <a:t>of</a:t>
            </a:r>
            <a:r>
              <a:rPr sz="2150" spc="35" dirty="0">
                <a:solidFill>
                  <a:srgbClr val="24292E"/>
                </a:solidFill>
                <a:latin typeface="Arial"/>
                <a:cs typeface="Arial"/>
              </a:rPr>
              <a:t> </a:t>
            </a:r>
            <a:r>
              <a:rPr sz="2150" spc="-25" dirty="0">
                <a:solidFill>
                  <a:srgbClr val="24292E"/>
                </a:solidFill>
                <a:latin typeface="Arial"/>
                <a:cs typeface="Arial"/>
              </a:rPr>
              <a:t>OS</a:t>
            </a:r>
            <a:endParaRPr sz="2150" dirty="0">
              <a:latin typeface="Arial"/>
              <a:cs typeface="Arial"/>
            </a:endParaRPr>
          </a:p>
          <a:p>
            <a:pPr marL="1459865" indent="-342900">
              <a:lnSpc>
                <a:spcPct val="100000"/>
              </a:lnSpc>
              <a:spcBef>
                <a:spcPts val="645"/>
              </a:spcBef>
              <a:buFont typeface="Arial" panose="020B0604020202020204" pitchFamily="34" charset="0"/>
              <a:buChar char="•"/>
            </a:pPr>
            <a:r>
              <a:rPr sz="2150" dirty="0">
                <a:solidFill>
                  <a:srgbClr val="24292E"/>
                </a:solidFill>
                <a:latin typeface="Arial"/>
                <a:cs typeface="Arial"/>
              </a:rPr>
              <a:t>Drivers</a:t>
            </a:r>
            <a:r>
              <a:rPr sz="2150" spc="60" dirty="0">
                <a:solidFill>
                  <a:srgbClr val="24292E"/>
                </a:solidFill>
                <a:latin typeface="Arial"/>
                <a:cs typeface="Arial"/>
              </a:rPr>
              <a:t> </a:t>
            </a:r>
            <a:r>
              <a:rPr sz="2150" dirty="0">
                <a:solidFill>
                  <a:srgbClr val="24292E"/>
                </a:solidFill>
                <a:latin typeface="Arial"/>
                <a:cs typeface="Arial"/>
              </a:rPr>
              <a:t>for</a:t>
            </a:r>
            <a:r>
              <a:rPr sz="2150" spc="70" dirty="0">
                <a:solidFill>
                  <a:srgbClr val="24292E"/>
                </a:solidFill>
                <a:latin typeface="Arial"/>
                <a:cs typeface="Arial"/>
              </a:rPr>
              <a:t> </a:t>
            </a:r>
            <a:r>
              <a:rPr sz="2150" dirty="0">
                <a:solidFill>
                  <a:srgbClr val="24292E"/>
                </a:solidFill>
                <a:latin typeface="Arial"/>
                <a:cs typeface="Arial"/>
              </a:rPr>
              <a:t>assistive</a:t>
            </a:r>
            <a:r>
              <a:rPr sz="2150" spc="70" dirty="0">
                <a:solidFill>
                  <a:srgbClr val="24292E"/>
                </a:solidFill>
                <a:latin typeface="Arial"/>
                <a:cs typeface="Arial"/>
              </a:rPr>
              <a:t> </a:t>
            </a:r>
            <a:r>
              <a:rPr sz="2150" dirty="0">
                <a:solidFill>
                  <a:srgbClr val="24292E"/>
                </a:solidFill>
                <a:latin typeface="Arial"/>
                <a:cs typeface="Arial"/>
              </a:rPr>
              <a:t>technology</a:t>
            </a:r>
            <a:r>
              <a:rPr sz="2150" spc="70" dirty="0">
                <a:solidFill>
                  <a:srgbClr val="24292E"/>
                </a:solidFill>
                <a:latin typeface="Arial"/>
                <a:cs typeface="Arial"/>
              </a:rPr>
              <a:t> </a:t>
            </a:r>
            <a:r>
              <a:rPr sz="2150" dirty="0">
                <a:solidFill>
                  <a:srgbClr val="24292E"/>
                </a:solidFill>
                <a:latin typeface="Arial"/>
                <a:cs typeface="Arial"/>
              </a:rPr>
              <a:t>readily</a:t>
            </a:r>
            <a:r>
              <a:rPr sz="2150" spc="70" dirty="0">
                <a:solidFill>
                  <a:srgbClr val="24292E"/>
                </a:solidFill>
                <a:latin typeface="Arial"/>
                <a:cs typeface="Arial"/>
              </a:rPr>
              <a:t> </a:t>
            </a:r>
            <a:r>
              <a:rPr sz="2150" dirty="0">
                <a:solidFill>
                  <a:srgbClr val="24292E"/>
                </a:solidFill>
                <a:latin typeface="Arial"/>
                <a:cs typeface="Arial"/>
              </a:rPr>
              <a:t>available</a:t>
            </a:r>
            <a:r>
              <a:rPr sz="2150" spc="70" dirty="0">
                <a:solidFill>
                  <a:srgbClr val="24292E"/>
                </a:solidFill>
                <a:latin typeface="Arial"/>
                <a:cs typeface="Arial"/>
              </a:rPr>
              <a:t> </a:t>
            </a:r>
            <a:r>
              <a:rPr sz="2150" dirty="0">
                <a:solidFill>
                  <a:srgbClr val="24292E"/>
                </a:solidFill>
                <a:latin typeface="Arial"/>
                <a:cs typeface="Arial"/>
              </a:rPr>
              <a:t>for</a:t>
            </a:r>
            <a:r>
              <a:rPr sz="2150" spc="70" dirty="0">
                <a:solidFill>
                  <a:srgbClr val="24292E"/>
                </a:solidFill>
                <a:latin typeface="Arial"/>
                <a:cs typeface="Arial"/>
              </a:rPr>
              <a:t> </a:t>
            </a:r>
            <a:r>
              <a:rPr sz="2150" spc="-10" dirty="0">
                <a:solidFill>
                  <a:srgbClr val="24292E"/>
                </a:solidFill>
                <a:latin typeface="Arial"/>
                <a:cs typeface="Arial"/>
              </a:rPr>
              <a:t>PC/Mac/Linux</a:t>
            </a:r>
            <a:endParaRPr sz="2150" dirty="0">
              <a:latin typeface="Arial"/>
              <a:cs typeface="Arial"/>
            </a:endParaRPr>
          </a:p>
          <a:p>
            <a:pPr marL="1459865" indent="-342900">
              <a:lnSpc>
                <a:spcPct val="100000"/>
              </a:lnSpc>
              <a:spcBef>
                <a:spcPts val="1170"/>
              </a:spcBef>
              <a:buFont typeface="Arial" panose="020B0604020202020204" pitchFamily="34" charset="0"/>
              <a:buChar char="•"/>
            </a:pPr>
            <a:r>
              <a:rPr sz="2150" dirty="0">
                <a:solidFill>
                  <a:srgbClr val="24292E"/>
                </a:solidFill>
                <a:latin typeface="Arial"/>
                <a:cs typeface="Arial"/>
              </a:rPr>
              <a:t>Console</a:t>
            </a:r>
            <a:r>
              <a:rPr sz="2150" spc="55" dirty="0">
                <a:solidFill>
                  <a:srgbClr val="24292E"/>
                </a:solidFill>
                <a:latin typeface="Arial"/>
                <a:cs typeface="Arial"/>
              </a:rPr>
              <a:t> </a:t>
            </a:r>
            <a:r>
              <a:rPr sz="2150" dirty="0">
                <a:solidFill>
                  <a:srgbClr val="24292E"/>
                </a:solidFill>
                <a:latin typeface="Arial"/>
                <a:cs typeface="Arial"/>
              </a:rPr>
              <a:t>level</a:t>
            </a:r>
            <a:r>
              <a:rPr sz="2150" spc="65" dirty="0">
                <a:solidFill>
                  <a:srgbClr val="24292E"/>
                </a:solidFill>
                <a:latin typeface="Arial"/>
                <a:cs typeface="Arial"/>
              </a:rPr>
              <a:t> </a:t>
            </a:r>
            <a:r>
              <a:rPr sz="2150" dirty="0">
                <a:solidFill>
                  <a:srgbClr val="24292E"/>
                </a:solidFill>
                <a:latin typeface="Arial"/>
                <a:cs typeface="Arial"/>
              </a:rPr>
              <a:t>drivers</a:t>
            </a:r>
            <a:r>
              <a:rPr sz="2150" spc="70" dirty="0">
                <a:solidFill>
                  <a:srgbClr val="24292E"/>
                </a:solidFill>
                <a:latin typeface="Arial"/>
                <a:cs typeface="Arial"/>
              </a:rPr>
              <a:t> </a:t>
            </a:r>
            <a:r>
              <a:rPr sz="2150" dirty="0">
                <a:solidFill>
                  <a:srgbClr val="24292E"/>
                </a:solidFill>
                <a:latin typeface="Arial"/>
                <a:cs typeface="Arial"/>
              </a:rPr>
              <a:t>tightly</a:t>
            </a:r>
            <a:r>
              <a:rPr sz="2150" spc="65" dirty="0">
                <a:solidFill>
                  <a:srgbClr val="24292E"/>
                </a:solidFill>
                <a:latin typeface="Arial"/>
                <a:cs typeface="Arial"/>
              </a:rPr>
              <a:t> </a:t>
            </a:r>
            <a:r>
              <a:rPr sz="2150" spc="-10" dirty="0">
                <a:solidFill>
                  <a:srgbClr val="24292E"/>
                </a:solidFill>
                <a:latin typeface="Arial"/>
                <a:cs typeface="Arial"/>
              </a:rPr>
              <a:t>controlled.</a:t>
            </a:r>
            <a:endParaRPr sz="2150" dirty="0">
              <a:latin typeface="Arial"/>
              <a:cs typeface="Arial"/>
            </a:endParaRPr>
          </a:p>
          <a:p>
            <a:pPr marL="907415" indent="-342900">
              <a:lnSpc>
                <a:spcPct val="100000"/>
              </a:lnSpc>
              <a:spcBef>
                <a:spcPts val="1170"/>
              </a:spcBef>
              <a:buFont typeface="Arial" panose="020B0604020202020204" pitchFamily="34" charset="0"/>
              <a:buChar char="•"/>
            </a:pPr>
            <a:r>
              <a:rPr sz="2150" b="1" dirty="0">
                <a:solidFill>
                  <a:srgbClr val="24292E"/>
                </a:solidFill>
                <a:latin typeface="Arial"/>
                <a:cs typeface="Arial"/>
              </a:rPr>
              <a:t>Change</a:t>
            </a:r>
            <a:r>
              <a:rPr sz="2150" b="1" spc="50" dirty="0">
                <a:solidFill>
                  <a:srgbClr val="24292E"/>
                </a:solidFill>
                <a:latin typeface="Arial"/>
                <a:cs typeface="Arial"/>
              </a:rPr>
              <a:t> </a:t>
            </a:r>
            <a:r>
              <a:rPr sz="2150" dirty="0">
                <a:solidFill>
                  <a:srgbClr val="24292E"/>
                </a:solidFill>
                <a:latin typeface="Arial"/>
                <a:cs typeface="Arial"/>
              </a:rPr>
              <a:t>anticipated</a:t>
            </a:r>
            <a:r>
              <a:rPr sz="2150" spc="65" dirty="0">
                <a:solidFill>
                  <a:srgbClr val="24292E"/>
                </a:solidFill>
                <a:latin typeface="Arial"/>
                <a:cs typeface="Arial"/>
              </a:rPr>
              <a:t> </a:t>
            </a:r>
            <a:r>
              <a:rPr sz="2150" dirty="0">
                <a:solidFill>
                  <a:srgbClr val="24292E"/>
                </a:solidFill>
                <a:latin typeface="Arial"/>
                <a:cs typeface="Arial"/>
              </a:rPr>
              <a:t>as</a:t>
            </a:r>
            <a:r>
              <a:rPr sz="2150" spc="60" dirty="0">
                <a:solidFill>
                  <a:srgbClr val="24292E"/>
                </a:solidFill>
                <a:latin typeface="Arial"/>
                <a:cs typeface="Arial"/>
              </a:rPr>
              <a:t> </a:t>
            </a:r>
            <a:r>
              <a:rPr sz="2150" dirty="0">
                <a:solidFill>
                  <a:srgbClr val="24292E"/>
                </a:solidFill>
                <a:latin typeface="Arial"/>
                <a:cs typeface="Arial"/>
              </a:rPr>
              <a:t>console</a:t>
            </a:r>
            <a:r>
              <a:rPr sz="2150" spc="60" dirty="0">
                <a:solidFill>
                  <a:srgbClr val="24292E"/>
                </a:solidFill>
                <a:latin typeface="Arial"/>
                <a:cs typeface="Arial"/>
              </a:rPr>
              <a:t> </a:t>
            </a:r>
            <a:r>
              <a:rPr sz="2150" dirty="0">
                <a:solidFill>
                  <a:srgbClr val="24292E"/>
                </a:solidFill>
                <a:latin typeface="Arial"/>
                <a:cs typeface="Arial"/>
              </a:rPr>
              <a:t>'move</a:t>
            </a:r>
            <a:r>
              <a:rPr sz="2150" spc="60" dirty="0">
                <a:solidFill>
                  <a:srgbClr val="24292E"/>
                </a:solidFill>
                <a:latin typeface="Arial"/>
                <a:cs typeface="Arial"/>
              </a:rPr>
              <a:t> </a:t>
            </a:r>
            <a:r>
              <a:rPr sz="2150" dirty="0">
                <a:solidFill>
                  <a:srgbClr val="24292E"/>
                </a:solidFill>
                <a:latin typeface="Arial"/>
                <a:cs typeface="Arial"/>
              </a:rPr>
              <a:t>into</a:t>
            </a:r>
            <a:r>
              <a:rPr sz="2150" spc="60" dirty="0">
                <a:solidFill>
                  <a:srgbClr val="24292E"/>
                </a:solidFill>
                <a:latin typeface="Arial"/>
                <a:cs typeface="Arial"/>
              </a:rPr>
              <a:t> </a:t>
            </a:r>
            <a:r>
              <a:rPr sz="2150" dirty="0">
                <a:solidFill>
                  <a:srgbClr val="24292E"/>
                </a:solidFill>
                <a:latin typeface="Arial"/>
                <a:cs typeface="Arial"/>
              </a:rPr>
              <a:t>the</a:t>
            </a:r>
            <a:r>
              <a:rPr sz="2150" spc="65" dirty="0">
                <a:solidFill>
                  <a:srgbClr val="24292E"/>
                </a:solidFill>
                <a:latin typeface="Arial"/>
                <a:cs typeface="Arial"/>
              </a:rPr>
              <a:t> </a:t>
            </a:r>
            <a:r>
              <a:rPr sz="2150" dirty="0">
                <a:solidFill>
                  <a:srgbClr val="24292E"/>
                </a:solidFill>
                <a:latin typeface="Arial"/>
                <a:cs typeface="Arial"/>
              </a:rPr>
              <a:t>living</a:t>
            </a:r>
            <a:r>
              <a:rPr sz="2150" spc="60" dirty="0">
                <a:solidFill>
                  <a:srgbClr val="24292E"/>
                </a:solidFill>
                <a:latin typeface="Arial"/>
                <a:cs typeface="Arial"/>
              </a:rPr>
              <a:t> </a:t>
            </a:r>
            <a:r>
              <a:rPr sz="2150" spc="-10" dirty="0">
                <a:solidFill>
                  <a:srgbClr val="24292E"/>
                </a:solidFill>
                <a:latin typeface="Arial"/>
                <a:cs typeface="Arial"/>
              </a:rPr>
              <a:t>room'.</a:t>
            </a:r>
            <a:endParaRPr sz="2150" dirty="0">
              <a:latin typeface="Arial"/>
              <a:cs typeface="Arial"/>
            </a:endParaRPr>
          </a:p>
        </p:txBody>
      </p:sp>
    </p:spTree>
    <p:extLst>
      <p:ext uri="{BB962C8B-B14F-4D97-AF65-F5344CB8AC3E}">
        <p14:creationId xmlns:p14="http://schemas.microsoft.com/office/powerpoint/2010/main" val="1390732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D11D4B8-FDE6-8B59-C485-CB8D6F15DF0C}"/>
              </a:ext>
            </a:extLst>
          </p:cNvPr>
          <p:cNvSpPr txBox="1">
            <a:spLocks/>
          </p:cNvSpPr>
          <p:nvPr/>
        </p:nvSpPr>
        <p:spPr>
          <a:xfrm>
            <a:off x="735011" y="1002688"/>
            <a:ext cx="2590079" cy="693780"/>
          </a:xfrm>
          <a:prstGeom prst="rect">
            <a:avLst/>
          </a:prstGeom>
        </p:spPr>
        <p:txBody>
          <a:bodyPr vert="horz" wrap="square" lIns="0" tIns="1651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spc="-10"/>
              <a:t>Summary</a:t>
            </a:r>
            <a:endParaRPr lang="en-GB" spc="-10" dirty="0"/>
          </a:p>
        </p:txBody>
      </p:sp>
      <p:sp>
        <p:nvSpPr>
          <p:cNvPr id="3" name="object 12">
            <a:extLst>
              <a:ext uri="{FF2B5EF4-FFF2-40B4-BE49-F238E27FC236}">
                <a16:creationId xmlns:a16="http://schemas.microsoft.com/office/drawing/2014/main" id="{B8A44D13-A2B1-5A56-0BC8-49FB08923311}"/>
              </a:ext>
            </a:extLst>
          </p:cNvPr>
          <p:cNvSpPr txBox="1"/>
          <p:nvPr/>
        </p:nvSpPr>
        <p:spPr>
          <a:xfrm>
            <a:off x="1287462" y="1709443"/>
            <a:ext cx="9827842" cy="4013022"/>
          </a:xfrm>
          <a:prstGeom prst="rect">
            <a:avLst/>
          </a:prstGeom>
        </p:spPr>
        <p:txBody>
          <a:bodyPr vert="horz" wrap="square" lIns="0" tIns="11430" rIns="0" bIns="0" rtlCol="0">
            <a:spAutoFit/>
          </a:bodyPr>
          <a:lstStyle/>
          <a:p>
            <a:pPr marL="355600" marR="3352800" indent="-342900">
              <a:lnSpc>
                <a:spcPct val="148300"/>
              </a:lnSpc>
              <a:spcBef>
                <a:spcPts val="90"/>
              </a:spcBef>
              <a:buFont typeface="Arial" panose="020B0604020202020204" pitchFamily="34" charset="0"/>
              <a:buChar char="•"/>
            </a:pPr>
            <a:r>
              <a:rPr lang="en-GB" sz="2150" dirty="0">
                <a:solidFill>
                  <a:srgbClr val="24292E"/>
                </a:solidFill>
                <a:latin typeface="Arial"/>
                <a:cs typeface="Arial"/>
              </a:rPr>
              <a:t>Ethics</a:t>
            </a:r>
            <a:r>
              <a:rPr lang="en-GB" sz="2150" spc="25" dirty="0">
                <a:solidFill>
                  <a:srgbClr val="24292E"/>
                </a:solidFill>
                <a:latin typeface="Arial"/>
                <a:cs typeface="Arial"/>
              </a:rPr>
              <a:t> </a:t>
            </a:r>
            <a:r>
              <a:rPr lang="en-GB" sz="2150" dirty="0">
                <a:solidFill>
                  <a:srgbClr val="24292E"/>
                </a:solidFill>
                <a:latin typeface="Arial"/>
                <a:cs typeface="Arial"/>
              </a:rPr>
              <a:t>is</a:t>
            </a:r>
            <a:r>
              <a:rPr lang="en-GB" sz="2150" spc="30" dirty="0">
                <a:solidFill>
                  <a:srgbClr val="24292E"/>
                </a:solidFill>
                <a:latin typeface="Arial"/>
                <a:cs typeface="Arial"/>
              </a:rPr>
              <a:t> </a:t>
            </a:r>
            <a:r>
              <a:rPr lang="en-GB" sz="2150" dirty="0">
                <a:solidFill>
                  <a:srgbClr val="24292E"/>
                </a:solidFill>
                <a:latin typeface="Arial"/>
                <a:cs typeface="Arial"/>
              </a:rPr>
              <a:t>a</a:t>
            </a:r>
            <a:r>
              <a:rPr lang="en-GB" sz="2150" spc="35" dirty="0">
                <a:solidFill>
                  <a:srgbClr val="24292E"/>
                </a:solidFill>
                <a:latin typeface="Arial"/>
                <a:cs typeface="Arial"/>
              </a:rPr>
              <a:t> </a:t>
            </a:r>
            <a:r>
              <a:rPr lang="en-GB" sz="2150" dirty="0">
                <a:solidFill>
                  <a:srgbClr val="24292E"/>
                </a:solidFill>
                <a:latin typeface="Arial"/>
                <a:cs typeface="Arial"/>
              </a:rPr>
              <a:t>big</a:t>
            </a:r>
            <a:r>
              <a:rPr lang="en-GB" sz="2150" spc="35" dirty="0">
                <a:solidFill>
                  <a:srgbClr val="24292E"/>
                </a:solidFill>
                <a:latin typeface="Arial"/>
                <a:cs typeface="Arial"/>
              </a:rPr>
              <a:t> </a:t>
            </a:r>
            <a:r>
              <a:rPr lang="en-GB" sz="2150" spc="-10" dirty="0">
                <a:solidFill>
                  <a:srgbClr val="24292E"/>
                </a:solidFill>
                <a:latin typeface="Arial"/>
                <a:cs typeface="Arial"/>
              </a:rPr>
              <a:t>subject!</a:t>
            </a:r>
          </a:p>
          <a:p>
            <a:pPr marL="355600" marR="3352800" indent="-342900">
              <a:lnSpc>
                <a:spcPct val="148300"/>
              </a:lnSpc>
              <a:spcBef>
                <a:spcPts val="90"/>
              </a:spcBef>
              <a:buFont typeface="Arial" panose="020B0604020202020204" pitchFamily="34" charset="0"/>
              <a:buChar char="•"/>
            </a:pPr>
            <a:r>
              <a:rPr lang="en-GB" sz="2150" dirty="0">
                <a:solidFill>
                  <a:srgbClr val="24292E"/>
                </a:solidFill>
                <a:latin typeface="Arial"/>
                <a:cs typeface="Arial"/>
              </a:rPr>
              <a:t>Need</a:t>
            </a:r>
            <a:r>
              <a:rPr lang="en-GB" sz="2150" spc="25" dirty="0">
                <a:solidFill>
                  <a:srgbClr val="24292E"/>
                </a:solidFill>
                <a:latin typeface="Arial"/>
                <a:cs typeface="Arial"/>
              </a:rPr>
              <a:t> </a:t>
            </a:r>
            <a:r>
              <a:rPr lang="en-GB" sz="2150" dirty="0">
                <a:solidFill>
                  <a:srgbClr val="24292E"/>
                </a:solidFill>
                <a:latin typeface="Arial"/>
                <a:cs typeface="Arial"/>
              </a:rPr>
              <a:t>to</a:t>
            </a:r>
            <a:r>
              <a:rPr lang="en-GB" sz="2150" spc="35" dirty="0">
                <a:solidFill>
                  <a:srgbClr val="24292E"/>
                </a:solidFill>
                <a:latin typeface="Arial"/>
                <a:cs typeface="Arial"/>
              </a:rPr>
              <a:t> </a:t>
            </a:r>
            <a:r>
              <a:rPr lang="en-GB" sz="2150" dirty="0">
                <a:solidFill>
                  <a:srgbClr val="24292E"/>
                </a:solidFill>
                <a:latin typeface="Arial"/>
                <a:cs typeface="Arial"/>
              </a:rPr>
              <a:t>be</a:t>
            </a:r>
            <a:r>
              <a:rPr lang="en-GB" sz="2150" spc="40" dirty="0">
                <a:solidFill>
                  <a:srgbClr val="24292E"/>
                </a:solidFill>
                <a:latin typeface="Arial"/>
                <a:cs typeface="Arial"/>
              </a:rPr>
              <a:t> </a:t>
            </a:r>
            <a:r>
              <a:rPr lang="en-GB" sz="2150" spc="-10" dirty="0">
                <a:solidFill>
                  <a:srgbClr val="24292E"/>
                </a:solidFill>
                <a:latin typeface="Arial"/>
                <a:cs typeface="Arial"/>
              </a:rPr>
              <a:t>aware:</a:t>
            </a:r>
            <a:endParaRPr lang="en-GB" sz="2150" dirty="0">
              <a:latin typeface="Arial"/>
              <a:cs typeface="Arial"/>
            </a:endParaRPr>
          </a:p>
          <a:p>
            <a:pPr marL="1116965" marR="1003300" indent="-552450">
              <a:lnSpc>
                <a:spcPct val="125000"/>
              </a:lnSpc>
              <a:buFont typeface="Arial" panose="020B0604020202020204" pitchFamily="34" charset="0"/>
              <a:buChar char="•"/>
            </a:pPr>
            <a:r>
              <a:rPr lang="en-GB" sz="2150" dirty="0">
                <a:solidFill>
                  <a:srgbClr val="24292E"/>
                </a:solidFill>
                <a:latin typeface="Arial"/>
                <a:cs typeface="Arial"/>
              </a:rPr>
              <a:t>New</a:t>
            </a:r>
            <a:r>
              <a:rPr lang="en-GB" sz="2150" spc="70" dirty="0">
                <a:solidFill>
                  <a:srgbClr val="24292E"/>
                </a:solidFill>
                <a:latin typeface="Arial"/>
                <a:cs typeface="Arial"/>
              </a:rPr>
              <a:t> </a:t>
            </a:r>
            <a:r>
              <a:rPr lang="en-GB" sz="2150" dirty="0">
                <a:solidFill>
                  <a:srgbClr val="24292E"/>
                </a:solidFill>
                <a:latin typeface="Arial"/>
                <a:cs typeface="Arial"/>
              </a:rPr>
              <a:t>technology</a:t>
            </a:r>
            <a:r>
              <a:rPr lang="en-GB" sz="2150" spc="70" dirty="0">
                <a:solidFill>
                  <a:srgbClr val="24292E"/>
                </a:solidFill>
                <a:latin typeface="Arial"/>
                <a:cs typeface="Arial"/>
              </a:rPr>
              <a:t> </a:t>
            </a:r>
            <a:r>
              <a:rPr lang="en-GB" sz="2150" dirty="0">
                <a:solidFill>
                  <a:srgbClr val="24292E"/>
                </a:solidFill>
                <a:latin typeface="Arial"/>
                <a:cs typeface="Arial"/>
              </a:rPr>
              <a:t>-</a:t>
            </a:r>
            <a:r>
              <a:rPr lang="en-GB" sz="2150" spc="70" dirty="0">
                <a:solidFill>
                  <a:srgbClr val="24292E"/>
                </a:solidFill>
                <a:latin typeface="Arial"/>
                <a:cs typeface="Arial"/>
              </a:rPr>
              <a:t> </a:t>
            </a:r>
            <a:r>
              <a:rPr lang="en-GB" sz="2150" dirty="0">
                <a:solidFill>
                  <a:srgbClr val="24292E"/>
                </a:solidFill>
                <a:latin typeface="Arial"/>
                <a:cs typeface="Arial"/>
              </a:rPr>
              <a:t>unforeseen</a:t>
            </a:r>
            <a:r>
              <a:rPr lang="en-GB" sz="2150" spc="70" dirty="0">
                <a:solidFill>
                  <a:srgbClr val="24292E"/>
                </a:solidFill>
                <a:latin typeface="Arial"/>
                <a:cs typeface="Arial"/>
              </a:rPr>
              <a:t> </a:t>
            </a:r>
            <a:r>
              <a:rPr lang="en-GB" sz="2150" spc="-10" dirty="0">
                <a:solidFill>
                  <a:srgbClr val="24292E"/>
                </a:solidFill>
                <a:latin typeface="Arial"/>
                <a:cs typeface="Arial"/>
              </a:rPr>
              <a:t>issues </a:t>
            </a:r>
            <a:r>
              <a:rPr lang="en-GB" sz="2150" spc="-20" dirty="0">
                <a:solidFill>
                  <a:srgbClr val="24292E"/>
                </a:solidFill>
                <a:latin typeface="Arial"/>
                <a:cs typeface="Arial"/>
              </a:rPr>
              <a:t>e.g.</a:t>
            </a:r>
            <a:endParaRPr lang="en-GB" sz="2150" dirty="0">
              <a:latin typeface="Arial"/>
              <a:cs typeface="Arial"/>
            </a:endParaRPr>
          </a:p>
          <a:p>
            <a:pPr marL="2012314" indent="-342900">
              <a:lnSpc>
                <a:spcPct val="100000"/>
              </a:lnSpc>
              <a:spcBef>
                <a:spcPts val="645"/>
              </a:spcBef>
              <a:buFont typeface="Arial" panose="020B0604020202020204" pitchFamily="34" charset="0"/>
              <a:buChar char="•"/>
            </a:pPr>
            <a:r>
              <a:rPr lang="en-GB" sz="2150" dirty="0">
                <a:solidFill>
                  <a:srgbClr val="24292E"/>
                </a:solidFill>
                <a:latin typeface="Arial"/>
                <a:cs typeface="Arial"/>
              </a:rPr>
              <a:t>Games:</a:t>
            </a:r>
            <a:r>
              <a:rPr lang="en-GB" sz="2150" spc="80" dirty="0">
                <a:solidFill>
                  <a:srgbClr val="24292E"/>
                </a:solidFill>
                <a:latin typeface="Arial"/>
                <a:cs typeface="Arial"/>
              </a:rPr>
              <a:t> </a:t>
            </a:r>
            <a:r>
              <a:rPr lang="en-GB" sz="2150" spc="-10" dirty="0">
                <a:solidFill>
                  <a:srgbClr val="24292E"/>
                </a:solidFill>
                <a:latin typeface="Arial"/>
                <a:cs typeface="Arial"/>
              </a:rPr>
              <a:t>Addiction</a:t>
            </a:r>
          </a:p>
          <a:p>
            <a:pPr marL="2012314" indent="-342900">
              <a:spcBef>
                <a:spcPts val="645"/>
              </a:spcBef>
              <a:buFont typeface="Arial" panose="020B0604020202020204" pitchFamily="34" charset="0"/>
              <a:buChar char="•"/>
            </a:pPr>
            <a:r>
              <a:rPr lang="en-GB" sz="2150" dirty="0">
                <a:solidFill>
                  <a:srgbClr val="24292E"/>
                </a:solidFill>
                <a:latin typeface="Arial"/>
                <a:cs typeface="Arial"/>
              </a:rPr>
              <a:t>Social Media:</a:t>
            </a:r>
            <a:r>
              <a:rPr lang="en-GB" sz="2150" spc="105" dirty="0">
                <a:solidFill>
                  <a:srgbClr val="24292E"/>
                </a:solidFill>
                <a:latin typeface="Arial"/>
                <a:cs typeface="Arial"/>
              </a:rPr>
              <a:t> Anxiety, </a:t>
            </a:r>
            <a:r>
              <a:rPr lang="en-GB" sz="2150" spc="-10" dirty="0">
                <a:solidFill>
                  <a:srgbClr val="24292E"/>
                </a:solidFill>
                <a:latin typeface="Arial"/>
                <a:cs typeface="Arial"/>
              </a:rPr>
              <a:t>depression, body </a:t>
            </a:r>
            <a:r>
              <a:rPr lang="en-GB" sz="2150" spc="-10" dirty="0" err="1">
                <a:solidFill>
                  <a:srgbClr val="24292E"/>
                </a:solidFill>
                <a:latin typeface="Arial"/>
                <a:cs typeface="Arial"/>
              </a:rPr>
              <a:t>dismorphia</a:t>
            </a:r>
            <a:endParaRPr lang="en-GB" sz="2150" spc="-10" dirty="0">
              <a:solidFill>
                <a:srgbClr val="24292E"/>
              </a:solidFill>
              <a:latin typeface="Arial"/>
              <a:cs typeface="Arial"/>
            </a:endParaRPr>
          </a:p>
          <a:p>
            <a:pPr marL="1669414">
              <a:spcBef>
                <a:spcPts val="645"/>
              </a:spcBef>
            </a:pPr>
            <a:endParaRPr lang="en-GB" sz="2150" dirty="0">
              <a:latin typeface="Arial"/>
              <a:cs typeface="Arial"/>
            </a:endParaRPr>
          </a:p>
          <a:p>
            <a:pPr marL="355600" marR="1587500" indent="-342900">
              <a:lnSpc>
                <a:spcPct val="145300"/>
              </a:lnSpc>
              <a:spcBef>
                <a:spcPts val="5"/>
              </a:spcBef>
              <a:buFont typeface="Arial" panose="020B0604020202020204" pitchFamily="34" charset="0"/>
              <a:buChar char="•"/>
            </a:pPr>
            <a:r>
              <a:rPr lang="en-GB" sz="2150" spc="-10" dirty="0">
                <a:solidFill>
                  <a:srgbClr val="24292E"/>
                </a:solidFill>
                <a:latin typeface="Arial"/>
                <a:cs typeface="Arial"/>
              </a:rPr>
              <a:t>IEEE/ACM/IDGA</a:t>
            </a:r>
            <a:endParaRPr lang="en-GB" sz="2150" dirty="0">
              <a:latin typeface="Arial"/>
              <a:cs typeface="Arial"/>
            </a:endParaRPr>
          </a:p>
          <a:p>
            <a:pPr marL="907415" indent="-342900">
              <a:lnSpc>
                <a:spcPct val="100000"/>
              </a:lnSpc>
              <a:spcBef>
                <a:spcPts val="645"/>
              </a:spcBef>
              <a:buFont typeface="Arial" panose="020B0604020202020204" pitchFamily="34" charset="0"/>
              <a:buChar char="•"/>
            </a:pPr>
            <a:r>
              <a:rPr lang="en-GB" sz="2150" dirty="0">
                <a:solidFill>
                  <a:srgbClr val="24292E"/>
                </a:solidFill>
                <a:latin typeface="Arial"/>
                <a:cs typeface="Arial"/>
              </a:rPr>
              <a:t>Professional</a:t>
            </a:r>
            <a:r>
              <a:rPr lang="en-GB" sz="2150" spc="60" dirty="0">
                <a:solidFill>
                  <a:srgbClr val="24292E"/>
                </a:solidFill>
                <a:latin typeface="Arial"/>
                <a:cs typeface="Arial"/>
              </a:rPr>
              <a:t> </a:t>
            </a:r>
            <a:r>
              <a:rPr lang="en-GB" sz="2150" dirty="0">
                <a:solidFill>
                  <a:srgbClr val="24292E"/>
                </a:solidFill>
                <a:latin typeface="Arial"/>
                <a:cs typeface="Arial"/>
              </a:rPr>
              <a:t>developers</a:t>
            </a:r>
            <a:r>
              <a:rPr lang="en-GB" sz="2150" spc="75" dirty="0">
                <a:solidFill>
                  <a:srgbClr val="24292E"/>
                </a:solidFill>
                <a:latin typeface="Arial"/>
                <a:cs typeface="Arial"/>
              </a:rPr>
              <a:t> </a:t>
            </a:r>
            <a:r>
              <a:rPr lang="en-GB" sz="2150" dirty="0">
                <a:solidFill>
                  <a:srgbClr val="24292E"/>
                </a:solidFill>
                <a:latin typeface="Arial"/>
                <a:cs typeface="Arial"/>
              </a:rPr>
              <a:t>need</a:t>
            </a:r>
            <a:r>
              <a:rPr lang="en-GB" sz="2150" spc="70" dirty="0">
                <a:solidFill>
                  <a:srgbClr val="24292E"/>
                </a:solidFill>
                <a:latin typeface="Arial"/>
                <a:cs typeface="Arial"/>
              </a:rPr>
              <a:t> </a:t>
            </a:r>
            <a:r>
              <a:rPr lang="en-GB" sz="2150" dirty="0">
                <a:solidFill>
                  <a:srgbClr val="24292E"/>
                </a:solidFill>
                <a:latin typeface="Arial"/>
                <a:cs typeface="Arial"/>
              </a:rPr>
              <a:t>to</a:t>
            </a:r>
            <a:r>
              <a:rPr lang="en-GB" sz="2150" spc="75" dirty="0">
                <a:solidFill>
                  <a:srgbClr val="24292E"/>
                </a:solidFill>
                <a:latin typeface="Arial"/>
                <a:cs typeface="Arial"/>
              </a:rPr>
              <a:t> </a:t>
            </a:r>
            <a:r>
              <a:rPr lang="en-GB" sz="2150" dirty="0">
                <a:solidFill>
                  <a:srgbClr val="24292E"/>
                </a:solidFill>
                <a:latin typeface="Arial"/>
                <a:cs typeface="Arial"/>
              </a:rPr>
              <a:t>think</a:t>
            </a:r>
            <a:r>
              <a:rPr lang="en-GB" sz="2150" spc="70" dirty="0">
                <a:solidFill>
                  <a:srgbClr val="24292E"/>
                </a:solidFill>
                <a:latin typeface="Arial"/>
                <a:cs typeface="Arial"/>
              </a:rPr>
              <a:t> </a:t>
            </a:r>
            <a:r>
              <a:rPr lang="en-GB" sz="2150" spc="-10" dirty="0">
                <a:solidFill>
                  <a:srgbClr val="24292E"/>
                </a:solidFill>
                <a:latin typeface="Arial"/>
                <a:cs typeface="Arial"/>
              </a:rPr>
              <a:t>ahead</a:t>
            </a:r>
            <a:endParaRPr lang="en-GB" sz="2150" dirty="0">
              <a:latin typeface="Arial"/>
              <a:cs typeface="Arial"/>
            </a:endParaRPr>
          </a:p>
          <a:p>
            <a:pPr marL="907415" indent="-342900">
              <a:lnSpc>
                <a:spcPct val="100000"/>
              </a:lnSpc>
              <a:spcBef>
                <a:spcPts val="1170"/>
              </a:spcBef>
              <a:buFont typeface="Arial" panose="020B0604020202020204" pitchFamily="34" charset="0"/>
              <a:buChar char="•"/>
            </a:pPr>
            <a:r>
              <a:rPr lang="en-GB" sz="2150" dirty="0">
                <a:solidFill>
                  <a:srgbClr val="24292E"/>
                </a:solidFill>
                <a:latin typeface="Arial"/>
                <a:cs typeface="Arial"/>
              </a:rPr>
              <a:t>Is</a:t>
            </a:r>
            <a:r>
              <a:rPr lang="en-GB" sz="2150" spc="30" dirty="0">
                <a:solidFill>
                  <a:srgbClr val="24292E"/>
                </a:solidFill>
                <a:latin typeface="Arial"/>
                <a:cs typeface="Arial"/>
              </a:rPr>
              <a:t> </a:t>
            </a:r>
            <a:r>
              <a:rPr lang="en-GB" sz="2150" dirty="0">
                <a:solidFill>
                  <a:srgbClr val="24292E"/>
                </a:solidFill>
                <a:latin typeface="Arial"/>
                <a:cs typeface="Arial"/>
              </a:rPr>
              <a:t>this</a:t>
            </a:r>
            <a:r>
              <a:rPr lang="en-GB" sz="2150" spc="30" dirty="0">
                <a:solidFill>
                  <a:srgbClr val="24292E"/>
                </a:solidFill>
                <a:latin typeface="Arial"/>
                <a:cs typeface="Arial"/>
              </a:rPr>
              <a:t> </a:t>
            </a:r>
            <a:r>
              <a:rPr lang="en-GB" sz="2150" spc="-10" dirty="0">
                <a:solidFill>
                  <a:srgbClr val="24292E"/>
                </a:solidFill>
                <a:latin typeface="Arial"/>
                <a:cs typeface="Arial"/>
              </a:rPr>
              <a:t>possible?</a:t>
            </a:r>
            <a:endParaRPr lang="en-GB" sz="2150" dirty="0">
              <a:latin typeface="Arial"/>
              <a:cs typeface="Arial"/>
            </a:endParaRPr>
          </a:p>
        </p:txBody>
      </p:sp>
    </p:spTree>
    <p:extLst>
      <p:ext uri="{BB962C8B-B14F-4D97-AF65-F5344CB8AC3E}">
        <p14:creationId xmlns:p14="http://schemas.microsoft.com/office/powerpoint/2010/main" val="1727040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C3165BA-E7F7-3C04-DC29-6DCBAACCCC6B}"/>
              </a:ext>
            </a:extLst>
          </p:cNvPr>
          <p:cNvSpPr txBox="1">
            <a:spLocks/>
          </p:cNvSpPr>
          <p:nvPr/>
        </p:nvSpPr>
        <p:spPr>
          <a:xfrm>
            <a:off x="735012" y="964588"/>
            <a:ext cx="8495030" cy="1145825"/>
          </a:xfrm>
          <a:prstGeom prst="rect">
            <a:avLst/>
          </a:prstGeom>
        </p:spPr>
        <p:txBody>
          <a:bodyPr vert="horz" wrap="square" lIns="0" tIns="464184"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a:t>Summary</a:t>
            </a:r>
            <a:r>
              <a:rPr lang="en-GB" spc="-35"/>
              <a:t> </a:t>
            </a:r>
            <a:r>
              <a:rPr lang="en-GB" spc="-10"/>
              <a:t>(cont.)</a:t>
            </a:r>
            <a:endParaRPr lang="en-GB" spc="-10" dirty="0"/>
          </a:p>
        </p:txBody>
      </p:sp>
      <p:sp>
        <p:nvSpPr>
          <p:cNvPr id="3" name="object 10">
            <a:extLst>
              <a:ext uri="{FF2B5EF4-FFF2-40B4-BE49-F238E27FC236}">
                <a16:creationId xmlns:a16="http://schemas.microsoft.com/office/drawing/2014/main" id="{BC3DEE2A-E90B-1111-A46E-B945854F8CD1}"/>
              </a:ext>
            </a:extLst>
          </p:cNvPr>
          <p:cNvSpPr txBox="1"/>
          <p:nvPr/>
        </p:nvSpPr>
        <p:spPr>
          <a:xfrm>
            <a:off x="1287462" y="2195218"/>
            <a:ext cx="8604683" cy="3684342"/>
          </a:xfrm>
          <a:prstGeom prst="rect">
            <a:avLst/>
          </a:prstGeom>
        </p:spPr>
        <p:txBody>
          <a:bodyPr vert="horz" wrap="square" lIns="0" tIns="12065" rIns="0" bIns="0" rtlCol="0">
            <a:spAutoFit/>
          </a:bodyPr>
          <a:lstStyle/>
          <a:p>
            <a:pPr marL="564515" marR="1033144" indent="-552450">
              <a:lnSpc>
                <a:spcPct val="125000"/>
              </a:lnSpc>
              <a:spcBef>
                <a:spcPts val="95"/>
              </a:spcBef>
              <a:buFont typeface="Arial" panose="020B0604020202020204" pitchFamily="34" charset="0"/>
              <a:buChar char="•"/>
            </a:pPr>
            <a:r>
              <a:rPr sz="2150" dirty="0">
                <a:solidFill>
                  <a:srgbClr val="24292E"/>
                </a:solidFill>
                <a:latin typeface="Arial"/>
                <a:cs typeface="Arial"/>
              </a:rPr>
              <a:t>Issues</a:t>
            </a:r>
            <a:r>
              <a:rPr sz="2150" spc="45" dirty="0">
                <a:solidFill>
                  <a:srgbClr val="24292E"/>
                </a:solidFill>
                <a:latin typeface="Arial"/>
                <a:cs typeface="Arial"/>
              </a:rPr>
              <a:t> </a:t>
            </a:r>
            <a:r>
              <a:rPr sz="2150" dirty="0">
                <a:solidFill>
                  <a:srgbClr val="24292E"/>
                </a:solidFill>
                <a:latin typeface="Arial"/>
                <a:cs typeface="Arial"/>
              </a:rPr>
              <a:t>of</a:t>
            </a:r>
            <a:r>
              <a:rPr sz="2150" spc="55" dirty="0">
                <a:solidFill>
                  <a:srgbClr val="24292E"/>
                </a:solidFill>
                <a:latin typeface="Arial"/>
                <a:cs typeface="Arial"/>
              </a:rPr>
              <a:t> </a:t>
            </a:r>
            <a:r>
              <a:rPr sz="2150" dirty="0">
                <a:solidFill>
                  <a:srgbClr val="24292E"/>
                </a:solidFill>
                <a:latin typeface="Arial"/>
                <a:cs typeface="Arial"/>
              </a:rPr>
              <a:t>ethics</a:t>
            </a:r>
            <a:r>
              <a:rPr sz="2150" spc="55" dirty="0">
                <a:solidFill>
                  <a:srgbClr val="24292E"/>
                </a:solidFill>
                <a:latin typeface="Arial"/>
                <a:cs typeface="Arial"/>
              </a:rPr>
              <a:t> </a:t>
            </a:r>
            <a:r>
              <a:rPr sz="2150" dirty="0">
                <a:solidFill>
                  <a:srgbClr val="24292E"/>
                </a:solidFill>
                <a:latin typeface="Arial"/>
                <a:cs typeface="Arial"/>
              </a:rPr>
              <a:t>around</a:t>
            </a:r>
            <a:r>
              <a:rPr sz="2150" spc="60" dirty="0">
                <a:solidFill>
                  <a:srgbClr val="24292E"/>
                </a:solidFill>
                <a:latin typeface="Arial"/>
                <a:cs typeface="Arial"/>
              </a:rPr>
              <a:t> </a:t>
            </a:r>
            <a:r>
              <a:rPr sz="2150" spc="-10" dirty="0">
                <a:solidFill>
                  <a:srgbClr val="24292E"/>
                </a:solidFill>
                <a:latin typeface="Arial"/>
                <a:cs typeface="Arial"/>
              </a:rPr>
              <a:t>games:</a:t>
            </a:r>
            <a:endParaRPr lang="en-GB" sz="2150" spc="-10" dirty="0">
              <a:solidFill>
                <a:srgbClr val="24292E"/>
              </a:solidFill>
              <a:latin typeface="Arial"/>
              <a:cs typeface="Arial"/>
            </a:endParaRPr>
          </a:p>
          <a:p>
            <a:pPr marL="564515" marR="1033144" indent="-552450">
              <a:lnSpc>
                <a:spcPct val="125000"/>
              </a:lnSpc>
              <a:spcBef>
                <a:spcPts val="95"/>
              </a:spcBef>
              <a:buFont typeface="Arial" panose="020B0604020202020204" pitchFamily="34" charset="0"/>
              <a:buChar char="•"/>
            </a:pPr>
            <a:r>
              <a:rPr lang="en-GB" sz="2150" spc="-10" dirty="0">
                <a:solidFill>
                  <a:srgbClr val="24292E"/>
                </a:solidFill>
                <a:latin typeface="Arial"/>
                <a:cs typeface="Arial"/>
              </a:rPr>
              <a:t>	</a:t>
            </a:r>
            <a:r>
              <a:rPr sz="2150" spc="-10" dirty="0">
                <a:solidFill>
                  <a:srgbClr val="24292E"/>
                </a:solidFill>
                <a:latin typeface="Arial"/>
                <a:cs typeface="Arial"/>
              </a:rPr>
              <a:t>Gambling</a:t>
            </a:r>
            <a:endParaRPr sz="2150" dirty="0">
              <a:latin typeface="Arial"/>
              <a:cs typeface="Arial"/>
            </a:endParaRPr>
          </a:p>
          <a:p>
            <a:pPr marL="907415" marR="2799715" indent="-342900">
              <a:lnSpc>
                <a:spcPct val="145300"/>
              </a:lnSpc>
              <a:spcBef>
                <a:spcPts val="75"/>
              </a:spcBef>
              <a:buFont typeface="Arial" panose="020B0604020202020204" pitchFamily="34" charset="0"/>
              <a:buChar char="•"/>
            </a:pPr>
            <a:r>
              <a:rPr sz="2150" spc="-10" dirty="0">
                <a:solidFill>
                  <a:srgbClr val="24292E"/>
                </a:solidFill>
                <a:latin typeface="Arial"/>
                <a:cs typeface="Arial"/>
              </a:rPr>
              <a:t>Accessibility</a:t>
            </a:r>
            <a:endParaRPr lang="en-GB" sz="2150" spc="-10" dirty="0">
              <a:solidFill>
                <a:srgbClr val="24292E"/>
              </a:solidFill>
              <a:latin typeface="Arial"/>
              <a:cs typeface="Arial"/>
            </a:endParaRPr>
          </a:p>
          <a:p>
            <a:pPr marL="907415" marR="2799715" indent="-342900">
              <a:lnSpc>
                <a:spcPct val="145300"/>
              </a:lnSpc>
              <a:spcBef>
                <a:spcPts val="75"/>
              </a:spcBef>
              <a:buFont typeface="Arial" panose="020B0604020202020204" pitchFamily="34" charset="0"/>
              <a:buChar char="•"/>
            </a:pPr>
            <a:r>
              <a:rPr sz="2150" spc="-10" dirty="0">
                <a:solidFill>
                  <a:srgbClr val="24292E"/>
                </a:solidFill>
                <a:latin typeface="Arial"/>
                <a:cs typeface="Arial"/>
              </a:rPr>
              <a:t>Addiction</a:t>
            </a:r>
            <a:endParaRPr sz="2150" dirty="0">
              <a:latin typeface="Arial"/>
              <a:cs typeface="Arial"/>
            </a:endParaRPr>
          </a:p>
          <a:p>
            <a:pPr marL="812800" marR="1432560" lvl="1" indent="-342900">
              <a:lnSpc>
                <a:spcPct val="145300"/>
              </a:lnSpc>
              <a:buFont typeface="Arial" panose="020B0604020202020204" pitchFamily="34" charset="0"/>
              <a:buChar char="•"/>
            </a:pPr>
            <a:r>
              <a:rPr sz="2150" dirty="0">
                <a:solidFill>
                  <a:srgbClr val="24292E"/>
                </a:solidFill>
                <a:latin typeface="Arial"/>
                <a:cs typeface="Arial"/>
              </a:rPr>
              <a:t>Gender</a:t>
            </a:r>
            <a:r>
              <a:rPr sz="2150" spc="75" dirty="0">
                <a:solidFill>
                  <a:srgbClr val="24292E"/>
                </a:solidFill>
                <a:latin typeface="Arial"/>
                <a:cs typeface="Arial"/>
              </a:rPr>
              <a:t> </a:t>
            </a:r>
            <a:r>
              <a:rPr sz="2150" spc="-10" dirty="0">
                <a:solidFill>
                  <a:srgbClr val="24292E"/>
                </a:solidFill>
                <a:latin typeface="Arial"/>
                <a:cs typeface="Arial"/>
              </a:rPr>
              <a:t>Representation</a:t>
            </a:r>
            <a:endParaRPr lang="en-GB" sz="2150" spc="-10" dirty="0">
              <a:solidFill>
                <a:srgbClr val="24292E"/>
              </a:solidFill>
              <a:latin typeface="Arial"/>
              <a:cs typeface="Arial"/>
            </a:endParaRPr>
          </a:p>
          <a:p>
            <a:pPr marL="12700" marR="1432560" indent="552450">
              <a:lnSpc>
                <a:spcPct val="145300"/>
              </a:lnSpc>
            </a:pPr>
            <a:endParaRPr lang="en-GB" sz="2150" spc="-10" dirty="0">
              <a:solidFill>
                <a:srgbClr val="24292E"/>
              </a:solidFill>
              <a:latin typeface="Arial"/>
              <a:cs typeface="Arial"/>
            </a:endParaRPr>
          </a:p>
          <a:p>
            <a:pPr marL="12700" marR="1432560" indent="552450">
              <a:lnSpc>
                <a:spcPct val="145300"/>
              </a:lnSpc>
            </a:pPr>
            <a:r>
              <a:rPr sz="2150" dirty="0">
                <a:solidFill>
                  <a:srgbClr val="24292E"/>
                </a:solidFill>
                <a:latin typeface="Arial"/>
                <a:cs typeface="Arial"/>
              </a:rPr>
              <a:t>Next</a:t>
            </a:r>
            <a:r>
              <a:rPr sz="2150" spc="40" dirty="0">
                <a:solidFill>
                  <a:srgbClr val="24292E"/>
                </a:solidFill>
                <a:latin typeface="Arial"/>
                <a:cs typeface="Arial"/>
              </a:rPr>
              <a:t> </a:t>
            </a:r>
            <a:r>
              <a:rPr sz="2150" spc="-20" dirty="0">
                <a:solidFill>
                  <a:srgbClr val="24292E"/>
                </a:solidFill>
                <a:latin typeface="Arial"/>
                <a:cs typeface="Arial"/>
              </a:rPr>
              <a:t>week:</a:t>
            </a:r>
            <a:endParaRPr sz="2150" dirty="0">
              <a:latin typeface="Arial"/>
              <a:cs typeface="Arial"/>
            </a:endParaRPr>
          </a:p>
          <a:p>
            <a:pPr marL="564515">
              <a:lnSpc>
                <a:spcPct val="100000"/>
              </a:lnSpc>
              <a:spcBef>
                <a:spcPts val="645"/>
              </a:spcBef>
            </a:pPr>
            <a:r>
              <a:rPr sz="2150" dirty="0">
                <a:solidFill>
                  <a:srgbClr val="24292E"/>
                </a:solidFill>
                <a:latin typeface="Arial"/>
                <a:cs typeface="Arial"/>
              </a:rPr>
              <a:t>Ethics</a:t>
            </a:r>
            <a:r>
              <a:rPr sz="2150" spc="35" dirty="0">
                <a:solidFill>
                  <a:srgbClr val="24292E"/>
                </a:solidFill>
                <a:latin typeface="Arial"/>
                <a:cs typeface="Arial"/>
              </a:rPr>
              <a:t> </a:t>
            </a:r>
            <a:r>
              <a:rPr sz="2150" dirty="0">
                <a:solidFill>
                  <a:srgbClr val="24292E"/>
                </a:solidFill>
                <a:latin typeface="Arial"/>
                <a:cs typeface="Arial"/>
              </a:rPr>
              <a:t>of</a:t>
            </a:r>
            <a:r>
              <a:rPr sz="2150" spc="45" dirty="0">
                <a:solidFill>
                  <a:srgbClr val="24292E"/>
                </a:solidFill>
                <a:latin typeface="Arial"/>
                <a:cs typeface="Arial"/>
              </a:rPr>
              <a:t> </a:t>
            </a:r>
            <a:r>
              <a:rPr sz="2150" dirty="0">
                <a:solidFill>
                  <a:srgbClr val="24292E"/>
                </a:solidFill>
                <a:latin typeface="Arial"/>
                <a:cs typeface="Arial"/>
              </a:rPr>
              <a:t>the</a:t>
            </a:r>
            <a:r>
              <a:rPr sz="2150" spc="45" dirty="0">
                <a:solidFill>
                  <a:srgbClr val="24292E"/>
                </a:solidFill>
                <a:latin typeface="Arial"/>
                <a:cs typeface="Arial"/>
              </a:rPr>
              <a:t> </a:t>
            </a:r>
            <a:r>
              <a:rPr sz="2150" dirty="0">
                <a:solidFill>
                  <a:srgbClr val="24292E"/>
                </a:solidFill>
                <a:latin typeface="Arial"/>
                <a:cs typeface="Arial"/>
              </a:rPr>
              <a:t>game</a:t>
            </a:r>
            <a:r>
              <a:rPr sz="2150" spc="45" dirty="0">
                <a:solidFill>
                  <a:srgbClr val="24292E"/>
                </a:solidFill>
                <a:latin typeface="Arial"/>
                <a:cs typeface="Arial"/>
              </a:rPr>
              <a:t> </a:t>
            </a:r>
            <a:r>
              <a:rPr sz="2150" dirty="0">
                <a:solidFill>
                  <a:srgbClr val="24292E"/>
                </a:solidFill>
                <a:latin typeface="Arial"/>
                <a:cs typeface="Arial"/>
              </a:rPr>
              <a:t>play</a:t>
            </a:r>
            <a:r>
              <a:rPr sz="2150" spc="45" dirty="0">
                <a:solidFill>
                  <a:srgbClr val="24292E"/>
                </a:solidFill>
                <a:latin typeface="Arial"/>
                <a:cs typeface="Arial"/>
              </a:rPr>
              <a:t> </a:t>
            </a:r>
            <a:r>
              <a:rPr sz="2150" spc="-10" dirty="0">
                <a:solidFill>
                  <a:srgbClr val="24292E"/>
                </a:solidFill>
                <a:latin typeface="Arial"/>
                <a:cs typeface="Arial"/>
              </a:rPr>
              <a:t>experience</a:t>
            </a:r>
            <a:endParaRPr sz="2150" dirty="0">
              <a:latin typeface="Arial"/>
              <a:cs typeface="Arial"/>
            </a:endParaRPr>
          </a:p>
        </p:txBody>
      </p:sp>
    </p:spTree>
    <p:extLst>
      <p:ext uri="{BB962C8B-B14F-4D97-AF65-F5344CB8AC3E}">
        <p14:creationId xmlns:p14="http://schemas.microsoft.com/office/powerpoint/2010/main" val="522792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C92F-23CA-D35C-0E80-8D05D4D4A766}"/>
              </a:ext>
            </a:extLst>
          </p:cNvPr>
          <p:cNvSpPr>
            <a:spLocks noGrp="1"/>
          </p:cNvSpPr>
          <p:nvPr>
            <p:ph type="title"/>
          </p:nvPr>
        </p:nvSpPr>
        <p:spPr>
          <a:xfrm>
            <a:off x="1069848" y="484632"/>
            <a:ext cx="10058400" cy="1609344"/>
          </a:xfrm>
        </p:spPr>
        <p:txBody>
          <a:bodyPr>
            <a:normAutofit/>
          </a:bodyPr>
          <a:lstStyle/>
          <a:p>
            <a:r>
              <a:rPr lang="en-GB"/>
              <a:t>Ethics</a:t>
            </a:r>
            <a:endParaRPr lang="en-GB" dirty="0"/>
          </a:p>
        </p:txBody>
      </p:sp>
      <p:sp>
        <p:nvSpPr>
          <p:cNvPr id="51" name="Rectangle 50">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CF9DB4D-3A4F-A0C4-D93C-FDEF4F5E16B0}"/>
              </a:ext>
            </a:extLst>
          </p:cNvPr>
          <p:cNvSpPr>
            <a:spLocks noGrp="1"/>
          </p:cNvSpPr>
          <p:nvPr>
            <p:ph type="sldNum" sz="quarter" idx="12"/>
          </p:nvPr>
        </p:nvSpPr>
        <p:spPr>
          <a:xfrm>
            <a:off x="11311128" y="6272784"/>
            <a:ext cx="640080" cy="365125"/>
          </a:xfrm>
        </p:spPr>
        <p:txBody>
          <a:bodyPr>
            <a:normAutofit/>
          </a:bodyPr>
          <a:lstStyle/>
          <a:p>
            <a:pPr>
              <a:spcAft>
                <a:spcPts val="600"/>
              </a:spcAft>
            </a:pPr>
            <a:fld id="{7BE69E03-4804-4553-A1EC-F089884EF50F}" type="slidenum">
              <a:rPr lang="en-US" smtClean="0"/>
              <a:pPr>
                <a:spcAft>
                  <a:spcPts val="600"/>
                </a:spcAft>
              </a:pPr>
              <a:t>4</a:t>
            </a:fld>
            <a:endParaRPr lang="en-US"/>
          </a:p>
        </p:txBody>
      </p:sp>
      <p:graphicFrame>
        <p:nvGraphicFramePr>
          <p:cNvPr id="46" name="Content Placeholder 2">
            <a:extLst>
              <a:ext uri="{FF2B5EF4-FFF2-40B4-BE49-F238E27FC236}">
                <a16:creationId xmlns:a16="http://schemas.microsoft.com/office/drawing/2014/main" id="{C4F6E242-35DB-884F-EC8F-195A13122AE6}"/>
              </a:ext>
            </a:extLst>
          </p:cNvPr>
          <p:cNvGraphicFramePr>
            <a:graphicFrameLocks noGrp="1"/>
          </p:cNvGraphicFramePr>
          <p:nvPr>
            <p:ph idx="1"/>
            <p:extLst>
              <p:ext uri="{D42A27DB-BD31-4B8C-83A1-F6EECF244321}">
                <p14:modId xmlns:p14="http://schemas.microsoft.com/office/powerpoint/2010/main" val="633765985"/>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544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2D867-FDA0-2C23-D634-359ECBEA6478}"/>
              </a:ext>
            </a:extLst>
          </p:cNvPr>
          <p:cNvSpPr>
            <a:spLocks noGrp="1"/>
          </p:cNvSpPr>
          <p:nvPr>
            <p:ph type="title"/>
          </p:nvPr>
        </p:nvSpPr>
        <p:spPr>
          <a:xfrm>
            <a:off x="1371600" y="795528"/>
            <a:ext cx="10241280" cy="584164"/>
          </a:xfrm>
        </p:spPr>
        <p:txBody>
          <a:bodyPr>
            <a:normAutofit fontScale="90000"/>
          </a:bodyPr>
          <a:lstStyle/>
          <a:p>
            <a:r>
              <a:rPr lang="en-GB" dirty="0"/>
              <a:t>References</a:t>
            </a:r>
          </a:p>
        </p:txBody>
      </p:sp>
      <p:sp>
        <p:nvSpPr>
          <p:cNvPr id="3" name="Content Placeholder 2">
            <a:extLst>
              <a:ext uri="{FF2B5EF4-FFF2-40B4-BE49-F238E27FC236}">
                <a16:creationId xmlns:a16="http://schemas.microsoft.com/office/drawing/2014/main" id="{DE06426B-069E-8361-D1FD-9566B1738206}"/>
              </a:ext>
            </a:extLst>
          </p:cNvPr>
          <p:cNvSpPr>
            <a:spLocks noGrp="1"/>
          </p:cNvSpPr>
          <p:nvPr>
            <p:ph idx="1"/>
          </p:nvPr>
        </p:nvSpPr>
        <p:spPr>
          <a:xfrm>
            <a:off x="1371600" y="1444428"/>
            <a:ext cx="10241280" cy="4627188"/>
          </a:xfrm>
        </p:spPr>
        <p:txBody>
          <a:bodyPr/>
          <a:lstStyle/>
          <a:p>
            <a:pPr marL="0" indent="0">
              <a:buNone/>
            </a:pPr>
            <a:r>
              <a:rPr lang="en-GB" dirty="0"/>
              <a:t>Adam, K. (2024) “Assassin's Creed Boss Says Series Is Inherently Diverse, Just Like History” [Online] Available at: </a:t>
            </a:r>
            <a:r>
              <a:rPr lang="en-GB" dirty="0">
                <a:hlinkClick r:id="rId2"/>
              </a:rPr>
              <a:t>https://www.pushsquare.com/news/2024/11/assassins-creed-boss-says-series-is-inherently-diverse-just-like-history</a:t>
            </a:r>
            <a:r>
              <a:rPr lang="en-GB" dirty="0"/>
              <a:t> [Accessed 20 November 2024]</a:t>
            </a:r>
          </a:p>
          <a:p>
            <a:pPr marL="0" indent="0">
              <a:buNone/>
            </a:pPr>
            <a:r>
              <a:rPr lang="en-GB" dirty="0"/>
              <a:t>Braithwaite, A. (2016) “It’s About Ethics in Games Journalism? </a:t>
            </a:r>
            <a:r>
              <a:rPr lang="en-GB" dirty="0" err="1"/>
              <a:t>Gamergaters</a:t>
            </a:r>
            <a:r>
              <a:rPr lang="en-GB" dirty="0"/>
              <a:t> and Geek Masculinity,” </a:t>
            </a:r>
            <a:r>
              <a:rPr lang="en-GB" i="1" dirty="0"/>
              <a:t>Social Media and Society</a:t>
            </a:r>
            <a:r>
              <a:rPr lang="en-GB" dirty="0"/>
              <a:t>, 2(4). Available at: </a:t>
            </a:r>
            <a:r>
              <a:rPr lang="en-GB" dirty="0">
                <a:hlinkClick r:id="rId3"/>
              </a:rPr>
              <a:t>https://doi.org/10.1177/2056305116672484</a:t>
            </a:r>
            <a:r>
              <a:rPr lang="en-GB" dirty="0"/>
              <a:t>.</a:t>
            </a:r>
          </a:p>
          <a:p>
            <a:pPr marL="0" indent="0">
              <a:buNone/>
            </a:pPr>
            <a:r>
              <a:rPr lang="en-GB" dirty="0"/>
              <a:t>McDonald, K. (2024) “It’s 10 Years Since Gamergate – the Industry Must Now Stand Up to Far-Right Trolls” </a:t>
            </a:r>
            <a:r>
              <a:rPr lang="en-GB" i="1" dirty="0"/>
              <a:t>The Guardian</a:t>
            </a:r>
            <a:r>
              <a:rPr lang="en-GB" dirty="0"/>
              <a:t>. Available at: </a:t>
            </a:r>
            <a:r>
              <a:rPr lang="en-GB" dirty="0">
                <a:hlinkClick r:id="rId4"/>
              </a:rPr>
              <a:t>https://www.theguardian.com/games/2024/mar/08/gamergate-trolls-woke-game-consultants</a:t>
            </a:r>
            <a:r>
              <a:rPr lang="en-GB" dirty="0"/>
              <a:t> [Accessed 19 November 2024]</a:t>
            </a:r>
          </a:p>
          <a:p>
            <a:pPr marL="0" indent="0">
              <a:buNone/>
            </a:pPr>
            <a:endParaRPr lang="en-GB" dirty="0"/>
          </a:p>
          <a:p>
            <a:endParaRPr lang="en-GB" dirty="0"/>
          </a:p>
        </p:txBody>
      </p:sp>
    </p:spTree>
    <p:extLst>
      <p:ext uri="{BB962C8B-B14F-4D97-AF65-F5344CB8AC3E}">
        <p14:creationId xmlns:p14="http://schemas.microsoft.com/office/powerpoint/2010/main" val="419743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58D7-FA8B-38C2-0167-BA98D492655D}"/>
              </a:ext>
            </a:extLst>
          </p:cNvPr>
          <p:cNvSpPr>
            <a:spLocks noGrp="1"/>
          </p:cNvSpPr>
          <p:nvPr>
            <p:ph type="title"/>
          </p:nvPr>
        </p:nvSpPr>
        <p:spPr>
          <a:xfrm>
            <a:off x="1069848" y="798394"/>
            <a:ext cx="4730451" cy="1637730"/>
          </a:xfrm>
        </p:spPr>
        <p:txBody>
          <a:bodyPr>
            <a:normAutofit/>
          </a:bodyPr>
          <a:lstStyle/>
          <a:p>
            <a:r>
              <a:rPr lang="en-GB" sz="4400"/>
              <a:t>Ethics</a:t>
            </a:r>
          </a:p>
        </p:txBody>
      </p:sp>
      <p:sp>
        <p:nvSpPr>
          <p:cNvPr id="3" name="Content Placeholder 2">
            <a:extLst>
              <a:ext uri="{FF2B5EF4-FFF2-40B4-BE49-F238E27FC236}">
                <a16:creationId xmlns:a16="http://schemas.microsoft.com/office/drawing/2014/main" id="{616736D2-7026-2DA3-2C05-61552A2BCF19}"/>
              </a:ext>
            </a:extLst>
          </p:cNvPr>
          <p:cNvSpPr>
            <a:spLocks noGrp="1"/>
          </p:cNvSpPr>
          <p:nvPr>
            <p:ph idx="1"/>
          </p:nvPr>
        </p:nvSpPr>
        <p:spPr>
          <a:xfrm>
            <a:off x="1069848" y="2070100"/>
            <a:ext cx="4730451" cy="4102100"/>
          </a:xfrm>
        </p:spPr>
        <p:txBody>
          <a:bodyPr>
            <a:normAutofit/>
          </a:bodyPr>
          <a:lstStyle/>
          <a:p>
            <a:r>
              <a:rPr lang="en-GB" sz="1800" dirty="0"/>
              <a:t>Metaethics</a:t>
            </a:r>
          </a:p>
          <a:p>
            <a:pPr marL="0" indent="0">
              <a:buNone/>
            </a:pPr>
            <a:endParaRPr lang="en-GB" sz="1800" dirty="0"/>
          </a:p>
          <a:p>
            <a:pPr lvl="1"/>
            <a:r>
              <a:rPr lang="en-GB" dirty="0"/>
              <a:t>Investigates the origins and meanings of ethical principles – What </a:t>
            </a:r>
            <a:r>
              <a:rPr lang="en-GB" i="1" dirty="0"/>
              <a:t>is </a:t>
            </a:r>
            <a:r>
              <a:rPr lang="en-GB" dirty="0"/>
              <a:t>morality?</a:t>
            </a:r>
          </a:p>
          <a:p>
            <a:pPr lvl="1"/>
            <a:r>
              <a:rPr lang="en-GB" dirty="0"/>
              <a:t>It focuses on the issues of:</a:t>
            </a:r>
          </a:p>
          <a:p>
            <a:pPr lvl="2"/>
            <a:r>
              <a:rPr lang="en-GB" sz="1800" dirty="0"/>
              <a:t>Universal truth</a:t>
            </a:r>
          </a:p>
          <a:p>
            <a:pPr lvl="2"/>
            <a:r>
              <a:rPr lang="en-GB" sz="1800" dirty="0"/>
              <a:t>The Will of God</a:t>
            </a:r>
          </a:p>
          <a:p>
            <a:pPr lvl="2"/>
            <a:r>
              <a:rPr lang="en-GB" sz="1800" dirty="0"/>
              <a:t>The role of reason in ethical judgement</a:t>
            </a:r>
          </a:p>
          <a:p>
            <a:pPr lvl="2"/>
            <a:r>
              <a:rPr lang="en-GB" sz="1800" dirty="0"/>
              <a:t>The meaning of ethical terms themselves.</a:t>
            </a:r>
          </a:p>
        </p:txBody>
      </p:sp>
      <p:pic>
        <p:nvPicPr>
          <p:cNvPr id="45" name="Picture 44" descr="Magnifying glass and question mark">
            <a:extLst>
              <a:ext uri="{FF2B5EF4-FFF2-40B4-BE49-F238E27FC236}">
                <a16:creationId xmlns:a16="http://schemas.microsoft.com/office/drawing/2014/main" id="{6AA6CDD3-53CD-576A-F2C8-249C825E41BC}"/>
              </a:ext>
            </a:extLst>
          </p:cNvPr>
          <p:cNvPicPr>
            <a:picLocks noChangeAspect="1"/>
          </p:cNvPicPr>
          <p:nvPr/>
        </p:nvPicPr>
        <p:blipFill>
          <a:blip r:embed="rId2"/>
          <a:srcRect l="25727" r="22773"/>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51" name="Freeform: Shape 50">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9E57F0EC-4814-C8DA-9AB7-2D37E2B72181}"/>
              </a:ext>
            </a:extLst>
          </p:cNvPr>
          <p:cNvSpPr>
            <a:spLocks noGrp="1"/>
          </p:cNvSpPr>
          <p:nvPr>
            <p:ph type="sldNum" sz="quarter" idx="12"/>
          </p:nvPr>
        </p:nvSpPr>
        <p:spPr>
          <a:xfrm>
            <a:off x="11311128" y="6272784"/>
            <a:ext cx="640080" cy="365125"/>
          </a:xfrm>
        </p:spPr>
        <p:txBody>
          <a:bodyPr>
            <a:normAutofit/>
          </a:bodyPr>
          <a:lstStyle/>
          <a:p>
            <a:pPr>
              <a:spcAft>
                <a:spcPts val="600"/>
              </a:spcAft>
            </a:pPr>
            <a:fld id="{7BE69E03-4804-4553-A1EC-F089884EF50F}" type="slidenum">
              <a:rPr lang="en-US" smtClean="0"/>
              <a:pPr>
                <a:spcAft>
                  <a:spcPts val="600"/>
                </a:spcAft>
              </a:pPr>
              <a:t>5</a:t>
            </a:fld>
            <a:endParaRPr lang="en-US"/>
          </a:p>
        </p:txBody>
      </p:sp>
    </p:spTree>
    <p:extLst>
      <p:ext uri="{BB962C8B-B14F-4D97-AF65-F5344CB8AC3E}">
        <p14:creationId xmlns:p14="http://schemas.microsoft.com/office/powerpoint/2010/main" val="4087712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58D7-FA8B-38C2-0167-BA98D492655D}"/>
              </a:ext>
            </a:extLst>
          </p:cNvPr>
          <p:cNvSpPr>
            <a:spLocks noGrp="1"/>
          </p:cNvSpPr>
          <p:nvPr>
            <p:ph type="title"/>
          </p:nvPr>
        </p:nvSpPr>
        <p:spPr>
          <a:xfrm>
            <a:off x="1069848" y="798394"/>
            <a:ext cx="4730451" cy="1637730"/>
          </a:xfrm>
        </p:spPr>
        <p:txBody>
          <a:bodyPr>
            <a:normAutofit/>
          </a:bodyPr>
          <a:lstStyle/>
          <a:p>
            <a:r>
              <a:rPr lang="en-GB" sz="4400" dirty="0"/>
              <a:t>Ethics</a:t>
            </a:r>
          </a:p>
        </p:txBody>
      </p:sp>
      <p:sp>
        <p:nvSpPr>
          <p:cNvPr id="3" name="Content Placeholder 2">
            <a:extLst>
              <a:ext uri="{FF2B5EF4-FFF2-40B4-BE49-F238E27FC236}">
                <a16:creationId xmlns:a16="http://schemas.microsoft.com/office/drawing/2014/main" id="{616736D2-7026-2DA3-2C05-61552A2BCF19}"/>
              </a:ext>
            </a:extLst>
          </p:cNvPr>
          <p:cNvSpPr>
            <a:spLocks noGrp="1"/>
          </p:cNvSpPr>
          <p:nvPr>
            <p:ph idx="1"/>
          </p:nvPr>
        </p:nvSpPr>
        <p:spPr>
          <a:xfrm>
            <a:off x="1069848" y="2271183"/>
            <a:ext cx="5115052" cy="2315633"/>
          </a:xfrm>
        </p:spPr>
        <p:txBody>
          <a:bodyPr>
            <a:normAutofit/>
          </a:bodyPr>
          <a:lstStyle/>
          <a:p>
            <a:r>
              <a:rPr lang="en-GB" sz="1800" dirty="0"/>
              <a:t>Normative Ethics</a:t>
            </a:r>
          </a:p>
          <a:p>
            <a:pPr lvl="1"/>
            <a:r>
              <a:rPr lang="en-GB" dirty="0"/>
              <a:t>Arrive at moral standards to regulate right and wrong</a:t>
            </a:r>
          </a:p>
          <a:p>
            <a:pPr lvl="2"/>
            <a:r>
              <a:rPr lang="en-GB" dirty="0"/>
              <a:t>More practical</a:t>
            </a:r>
          </a:p>
          <a:p>
            <a:pPr lvl="2"/>
            <a:r>
              <a:rPr lang="en-GB" dirty="0"/>
              <a:t>Articulate good habits</a:t>
            </a:r>
          </a:p>
          <a:p>
            <a:pPr lvl="2"/>
            <a:r>
              <a:rPr lang="en-GB" dirty="0"/>
              <a:t>Duties</a:t>
            </a:r>
          </a:p>
          <a:p>
            <a:pPr lvl="2"/>
            <a:r>
              <a:rPr lang="en-GB" dirty="0"/>
              <a:t>Consequences of our behaviour</a:t>
            </a:r>
          </a:p>
        </p:txBody>
      </p:sp>
      <p:pic>
        <p:nvPicPr>
          <p:cNvPr id="45" name="Picture 44" descr="Magnifying glass and question mark">
            <a:extLst>
              <a:ext uri="{FF2B5EF4-FFF2-40B4-BE49-F238E27FC236}">
                <a16:creationId xmlns:a16="http://schemas.microsoft.com/office/drawing/2014/main" id="{6AA6CDD3-53CD-576A-F2C8-249C825E41BC}"/>
              </a:ext>
            </a:extLst>
          </p:cNvPr>
          <p:cNvPicPr>
            <a:picLocks noChangeAspect="1"/>
          </p:cNvPicPr>
          <p:nvPr/>
        </p:nvPicPr>
        <p:blipFill>
          <a:blip r:embed="rId2"/>
          <a:srcRect l="25727" r="22773"/>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51" name="Freeform: Shape 50">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9E57F0EC-4814-C8DA-9AB7-2D37E2B72181}"/>
              </a:ext>
            </a:extLst>
          </p:cNvPr>
          <p:cNvSpPr>
            <a:spLocks noGrp="1"/>
          </p:cNvSpPr>
          <p:nvPr>
            <p:ph type="sldNum" sz="quarter" idx="12"/>
          </p:nvPr>
        </p:nvSpPr>
        <p:spPr>
          <a:xfrm>
            <a:off x="11311128" y="6272784"/>
            <a:ext cx="640080" cy="365125"/>
          </a:xfrm>
        </p:spPr>
        <p:txBody>
          <a:bodyPr>
            <a:normAutofit/>
          </a:bodyPr>
          <a:lstStyle/>
          <a:p>
            <a:pPr>
              <a:spcAft>
                <a:spcPts val="600"/>
              </a:spcAft>
            </a:pPr>
            <a:fld id="{7BE69E03-4804-4553-A1EC-F089884EF50F}" type="slidenum">
              <a:rPr lang="en-US" smtClean="0"/>
              <a:pPr>
                <a:spcAft>
                  <a:spcPts val="600"/>
                </a:spcAft>
              </a:pPr>
              <a:t>6</a:t>
            </a:fld>
            <a:endParaRPr lang="en-US"/>
          </a:p>
        </p:txBody>
      </p:sp>
      <p:sp>
        <p:nvSpPr>
          <p:cNvPr id="4" name="Content Placeholder 2">
            <a:extLst>
              <a:ext uri="{FF2B5EF4-FFF2-40B4-BE49-F238E27FC236}">
                <a16:creationId xmlns:a16="http://schemas.microsoft.com/office/drawing/2014/main" id="{12D47B1A-3E5D-5D5C-7C72-AC878B5DC094}"/>
              </a:ext>
            </a:extLst>
          </p:cNvPr>
          <p:cNvSpPr txBox="1">
            <a:spLocks/>
          </p:cNvSpPr>
          <p:nvPr/>
        </p:nvSpPr>
        <p:spPr>
          <a:xfrm>
            <a:off x="1069848" y="4586816"/>
            <a:ext cx="5711952" cy="1672166"/>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GB" sz="1800" dirty="0"/>
              <a:t>Applied Ethics</a:t>
            </a:r>
          </a:p>
          <a:p>
            <a:pPr lvl="1"/>
            <a:r>
              <a:rPr lang="en-GB" dirty="0"/>
              <a:t>Examines specific controversial issues:</a:t>
            </a:r>
          </a:p>
          <a:p>
            <a:pPr lvl="2"/>
            <a:r>
              <a:rPr lang="en-GB" dirty="0"/>
              <a:t>Abortion</a:t>
            </a:r>
          </a:p>
          <a:p>
            <a:pPr lvl="2"/>
            <a:r>
              <a:rPr lang="en-GB" dirty="0"/>
              <a:t>Capital punishment</a:t>
            </a:r>
          </a:p>
          <a:p>
            <a:pPr lvl="2"/>
            <a:r>
              <a:rPr lang="en-GB" dirty="0"/>
              <a:t>Do we have a moral obligation to vote?</a:t>
            </a:r>
          </a:p>
        </p:txBody>
      </p:sp>
    </p:spTree>
    <p:extLst>
      <p:ext uri="{BB962C8B-B14F-4D97-AF65-F5344CB8AC3E}">
        <p14:creationId xmlns:p14="http://schemas.microsoft.com/office/powerpoint/2010/main" val="3861877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FBCC-4786-8B27-23AF-5EF49941A260}"/>
              </a:ext>
            </a:extLst>
          </p:cNvPr>
          <p:cNvSpPr>
            <a:spLocks noGrp="1"/>
          </p:cNvSpPr>
          <p:nvPr>
            <p:ph type="title"/>
          </p:nvPr>
        </p:nvSpPr>
        <p:spPr>
          <a:xfrm>
            <a:off x="1066800" y="186266"/>
            <a:ext cx="10058400" cy="976376"/>
          </a:xfrm>
        </p:spPr>
        <p:txBody>
          <a:bodyPr>
            <a:normAutofit/>
          </a:bodyPr>
          <a:lstStyle/>
          <a:p>
            <a:r>
              <a:rPr lang="en-GB" sz="4400" dirty="0"/>
              <a:t>Practical Application of Ethics</a:t>
            </a:r>
          </a:p>
        </p:txBody>
      </p:sp>
      <p:sp>
        <p:nvSpPr>
          <p:cNvPr id="3" name="Content Placeholder 2">
            <a:extLst>
              <a:ext uri="{FF2B5EF4-FFF2-40B4-BE49-F238E27FC236}">
                <a16:creationId xmlns:a16="http://schemas.microsoft.com/office/drawing/2014/main" id="{4136787E-588C-C514-4A66-2B9F3F113064}"/>
              </a:ext>
            </a:extLst>
          </p:cNvPr>
          <p:cNvSpPr>
            <a:spLocks noGrp="1"/>
          </p:cNvSpPr>
          <p:nvPr>
            <p:ph idx="1"/>
          </p:nvPr>
        </p:nvSpPr>
        <p:spPr>
          <a:xfrm>
            <a:off x="1066800" y="1109133"/>
            <a:ext cx="10058400" cy="5528775"/>
          </a:xfrm>
        </p:spPr>
        <p:txBody>
          <a:bodyPr>
            <a:normAutofit/>
          </a:bodyPr>
          <a:lstStyle/>
          <a:p>
            <a:r>
              <a:rPr lang="en-GB" dirty="0"/>
              <a:t>Conceptual tools of </a:t>
            </a:r>
            <a:r>
              <a:rPr lang="en-GB" b="1" dirty="0"/>
              <a:t>Metaethics</a:t>
            </a:r>
            <a:r>
              <a:rPr lang="en-GB" dirty="0"/>
              <a:t> and </a:t>
            </a:r>
            <a:r>
              <a:rPr lang="en-GB" b="1" dirty="0"/>
              <a:t>Normative Ethics </a:t>
            </a:r>
            <a:r>
              <a:rPr lang="en-GB" dirty="0"/>
              <a:t>used in discussions of </a:t>
            </a:r>
            <a:r>
              <a:rPr lang="en-GB" b="1" dirty="0"/>
              <a:t>Applied Ethics</a:t>
            </a:r>
            <a:r>
              <a:rPr lang="en-GB" dirty="0"/>
              <a:t>.</a:t>
            </a:r>
          </a:p>
          <a:p>
            <a:pPr marL="0" indent="0">
              <a:buNone/>
            </a:pPr>
            <a:endParaRPr lang="en-GB" dirty="0"/>
          </a:p>
          <a:p>
            <a:pPr lvl="1"/>
            <a:r>
              <a:rPr lang="en-GB" dirty="0"/>
              <a:t>The distinctions between these can be blurred…</a:t>
            </a:r>
          </a:p>
          <a:p>
            <a:pPr marL="274320" lvl="1" indent="0">
              <a:buNone/>
            </a:pPr>
            <a:endParaRPr lang="en-GB" dirty="0"/>
          </a:p>
          <a:p>
            <a:pPr lvl="2"/>
            <a:r>
              <a:rPr lang="en-GB" dirty="0"/>
              <a:t>Abortion is an </a:t>
            </a:r>
            <a:r>
              <a:rPr lang="en-GB" b="1" dirty="0"/>
              <a:t>Applied Ethics </a:t>
            </a:r>
            <a:r>
              <a:rPr lang="en-GB" dirty="0"/>
              <a:t>issue:</a:t>
            </a:r>
          </a:p>
          <a:p>
            <a:pPr lvl="3"/>
            <a:r>
              <a:rPr lang="en-GB" dirty="0"/>
              <a:t>Involves a specific type of controversial behaviour</a:t>
            </a:r>
          </a:p>
          <a:p>
            <a:pPr lvl="4"/>
            <a:r>
              <a:rPr lang="en-GB" sz="1400" dirty="0"/>
              <a:t>Note: Controversial is not a judgement, but a term which is applied to anything that causes public disagreement or disapproval</a:t>
            </a:r>
          </a:p>
          <a:p>
            <a:pPr marL="1097280" lvl="4" indent="0">
              <a:buNone/>
            </a:pPr>
            <a:endParaRPr lang="en-GB" sz="1400" dirty="0"/>
          </a:p>
          <a:p>
            <a:pPr lvl="3"/>
            <a:r>
              <a:rPr lang="en-GB" dirty="0"/>
              <a:t>It depends on more general </a:t>
            </a:r>
            <a:r>
              <a:rPr lang="en-GB" b="1" dirty="0"/>
              <a:t>Normative</a:t>
            </a:r>
            <a:r>
              <a:rPr lang="en-GB" dirty="0"/>
              <a:t> principles:</a:t>
            </a:r>
          </a:p>
          <a:p>
            <a:pPr lvl="4"/>
            <a:r>
              <a:rPr lang="en-GB" dirty="0"/>
              <a:t>The right to self-rule</a:t>
            </a:r>
          </a:p>
          <a:p>
            <a:pPr lvl="4"/>
            <a:r>
              <a:rPr lang="en-GB" dirty="0"/>
              <a:t>The right to life</a:t>
            </a:r>
          </a:p>
          <a:p>
            <a:pPr lvl="4"/>
            <a:r>
              <a:rPr lang="en-GB" dirty="0"/>
              <a:t>Provides a litmus test for determining morality</a:t>
            </a:r>
          </a:p>
          <a:p>
            <a:pPr marL="1097280" lvl="4" indent="0">
              <a:buNone/>
            </a:pPr>
            <a:endParaRPr lang="en-GB" dirty="0"/>
          </a:p>
          <a:p>
            <a:pPr lvl="3"/>
            <a:r>
              <a:rPr lang="en-GB" dirty="0"/>
              <a:t>There are also </a:t>
            </a:r>
            <a:r>
              <a:rPr lang="en-GB" b="1" dirty="0"/>
              <a:t>Metaethical</a:t>
            </a:r>
            <a:r>
              <a:rPr lang="en-GB" dirty="0"/>
              <a:t> issues:</a:t>
            </a:r>
          </a:p>
          <a:p>
            <a:pPr lvl="4"/>
            <a:r>
              <a:rPr lang="en-GB" dirty="0"/>
              <a:t>Where do these rights come from?</a:t>
            </a:r>
          </a:p>
          <a:p>
            <a:pPr lvl="4"/>
            <a:r>
              <a:rPr lang="en-GB" dirty="0"/>
              <a:t>What kind of entity has rights?</a:t>
            </a:r>
          </a:p>
        </p:txBody>
      </p:sp>
      <p:sp>
        <p:nvSpPr>
          <p:cNvPr id="6" name="Slide Number Placeholder 5">
            <a:extLst>
              <a:ext uri="{FF2B5EF4-FFF2-40B4-BE49-F238E27FC236}">
                <a16:creationId xmlns:a16="http://schemas.microsoft.com/office/drawing/2014/main" id="{38979538-1A52-01E3-DB2D-1E0454AF89B9}"/>
              </a:ext>
            </a:extLst>
          </p:cNvPr>
          <p:cNvSpPr>
            <a:spLocks noGrp="1"/>
          </p:cNvSpPr>
          <p:nvPr>
            <p:ph type="sldNum" sz="quarter" idx="12"/>
          </p:nvPr>
        </p:nvSpPr>
        <p:spPr/>
        <p:txBody>
          <a:bodyPr/>
          <a:lstStyle/>
          <a:p>
            <a:fld id="{7BE69E03-4804-4553-A1EC-F089884EF50F}" type="slidenum">
              <a:rPr lang="en-US" smtClean="0"/>
              <a:t>7</a:t>
            </a:fld>
            <a:endParaRPr lang="en-US"/>
          </a:p>
        </p:txBody>
      </p:sp>
    </p:spTree>
    <p:extLst>
      <p:ext uri="{BB962C8B-B14F-4D97-AF65-F5344CB8AC3E}">
        <p14:creationId xmlns:p14="http://schemas.microsoft.com/office/powerpoint/2010/main" val="33011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E2E08B4-94DA-7297-0389-3D9CDEE0C11A}"/>
              </a:ext>
            </a:extLst>
          </p:cNvPr>
          <p:cNvSpPr txBox="1">
            <a:spLocks/>
          </p:cNvSpPr>
          <p:nvPr/>
        </p:nvSpPr>
        <p:spPr>
          <a:xfrm>
            <a:off x="6433074" y="552782"/>
            <a:ext cx="5149326" cy="16436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a:solidFill>
                  <a:schemeClr val="tx1"/>
                </a:solidFill>
                <a:latin typeface="+mj-lt"/>
                <a:ea typeface="+mj-ea"/>
                <a:cs typeface="+mj-cs"/>
              </a:rPr>
              <a:t>Applied</a:t>
            </a:r>
            <a:r>
              <a:rPr lang="en-US" kern="1200" spc="-25">
                <a:solidFill>
                  <a:schemeClr val="tx1"/>
                </a:solidFill>
                <a:latin typeface="+mj-lt"/>
                <a:ea typeface="+mj-ea"/>
                <a:cs typeface="+mj-cs"/>
              </a:rPr>
              <a:t> </a:t>
            </a:r>
            <a:r>
              <a:rPr lang="en-US" kern="1200" spc="-10">
                <a:solidFill>
                  <a:schemeClr val="tx1"/>
                </a:solidFill>
                <a:latin typeface="+mj-lt"/>
                <a:ea typeface="+mj-ea"/>
                <a:cs typeface="+mj-cs"/>
              </a:rPr>
              <a:t>Ethics</a:t>
            </a:r>
            <a:endParaRPr lang="en-US" kern="1200">
              <a:solidFill>
                <a:schemeClr val="tx1"/>
              </a:solidFill>
              <a:latin typeface="+mj-lt"/>
              <a:ea typeface="+mj-ea"/>
              <a:cs typeface="+mj-cs"/>
            </a:endParaRPr>
          </a:p>
        </p:txBody>
      </p:sp>
      <p:pic>
        <p:nvPicPr>
          <p:cNvPr id="5" name="Picture 4" descr="Neon Coloured Gadgets">
            <a:extLst>
              <a:ext uri="{FF2B5EF4-FFF2-40B4-BE49-F238E27FC236}">
                <a16:creationId xmlns:a16="http://schemas.microsoft.com/office/drawing/2014/main" id="{06DD1D72-079F-EC1C-1593-4A804008CF7A}"/>
              </a:ext>
            </a:extLst>
          </p:cNvPr>
          <p:cNvPicPr>
            <a:picLocks noChangeAspect="1"/>
          </p:cNvPicPr>
          <p:nvPr/>
        </p:nvPicPr>
        <p:blipFill rotWithShape="1">
          <a:blip r:embed="rId2"/>
          <a:srcRect r="20851" b="1"/>
          <a:stretch/>
        </p:blipFill>
        <p:spPr>
          <a:xfrm>
            <a:off x="2" y="10"/>
            <a:ext cx="6164130" cy="5529421"/>
          </a:xfrm>
          <a:custGeom>
            <a:avLst/>
            <a:gdLst/>
            <a:ahLst/>
            <a:cxnLst/>
            <a:rect l="l" t="t" r="r" b="b"/>
            <a:pathLst>
              <a:path w="6972657" h="6356349">
                <a:moveTo>
                  <a:pt x="4162425" y="4810724"/>
                </a:moveTo>
                <a:cubicBezTo>
                  <a:pt x="4508954" y="4810724"/>
                  <a:pt x="4789872" y="5103559"/>
                  <a:pt x="4789872" y="5464789"/>
                </a:cubicBezTo>
                <a:cubicBezTo>
                  <a:pt x="4789872" y="5826019"/>
                  <a:pt x="4508954" y="6118855"/>
                  <a:pt x="4162425" y="6118855"/>
                </a:cubicBezTo>
                <a:cubicBezTo>
                  <a:pt x="3815896" y="6118855"/>
                  <a:pt x="3534978" y="5826019"/>
                  <a:pt x="3534978" y="5464789"/>
                </a:cubicBezTo>
                <a:cubicBezTo>
                  <a:pt x="3534978" y="5103559"/>
                  <a:pt x="3815896" y="4810724"/>
                  <a:pt x="4162425" y="4810724"/>
                </a:cubicBezTo>
                <a:close/>
                <a:moveTo>
                  <a:pt x="92101" y="4731176"/>
                </a:moveTo>
                <a:cubicBezTo>
                  <a:pt x="540880" y="4731176"/>
                  <a:pt x="904688" y="5094984"/>
                  <a:pt x="904688" y="5543763"/>
                </a:cubicBezTo>
                <a:cubicBezTo>
                  <a:pt x="904688" y="5964494"/>
                  <a:pt x="584935" y="6310542"/>
                  <a:pt x="175183" y="6352155"/>
                </a:cubicBezTo>
                <a:lnTo>
                  <a:pt x="92121" y="6356349"/>
                </a:lnTo>
                <a:lnTo>
                  <a:pt x="92081" y="6356349"/>
                </a:lnTo>
                <a:lnTo>
                  <a:pt x="9019" y="6352155"/>
                </a:lnTo>
                <a:lnTo>
                  <a:pt x="4079" y="6351401"/>
                </a:lnTo>
                <a:lnTo>
                  <a:pt x="0" y="6352492"/>
                </a:lnTo>
                <a:lnTo>
                  <a:pt x="0" y="4736748"/>
                </a:lnTo>
                <a:lnTo>
                  <a:pt x="9019" y="4735372"/>
                </a:lnTo>
                <a:cubicBezTo>
                  <a:pt x="36336" y="4732597"/>
                  <a:pt x="64052" y="4731176"/>
                  <a:pt x="92101" y="4731176"/>
                </a:cubicBezTo>
                <a:close/>
                <a:moveTo>
                  <a:pt x="6385770" y="2098604"/>
                </a:moveTo>
                <a:cubicBezTo>
                  <a:pt x="6543907" y="2107100"/>
                  <a:pt x="6698935" y="2178483"/>
                  <a:pt x="6813407" y="2310776"/>
                </a:cubicBezTo>
                <a:cubicBezTo>
                  <a:pt x="7042252" y="2575278"/>
                  <a:pt x="7022052" y="2983098"/>
                  <a:pt x="6768322" y="3221698"/>
                </a:cubicBezTo>
                <a:cubicBezTo>
                  <a:pt x="6718815" y="3268040"/>
                  <a:pt x="6662527" y="3305861"/>
                  <a:pt x="6601629" y="3333787"/>
                </a:cubicBezTo>
                <a:cubicBezTo>
                  <a:pt x="6357584" y="3444872"/>
                  <a:pt x="6072796" y="3380857"/>
                  <a:pt x="5894479" y="3174765"/>
                </a:cubicBezTo>
                <a:cubicBezTo>
                  <a:pt x="5665537" y="2910180"/>
                  <a:pt x="5685739" y="2502359"/>
                  <a:pt x="5939476" y="2263752"/>
                </a:cubicBezTo>
                <a:cubicBezTo>
                  <a:pt x="6066385" y="2144498"/>
                  <a:pt x="6227633" y="2090107"/>
                  <a:pt x="6385770" y="2098604"/>
                </a:cubicBezTo>
                <a:close/>
                <a:moveTo>
                  <a:pt x="0" y="0"/>
                </a:moveTo>
                <a:lnTo>
                  <a:pt x="5609109" y="0"/>
                </a:lnTo>
                <a:lnTo>
                  <a:pt x="5710855" y="100163"/>
                </a:lnTo>
                <a:cubicBezTo>
                  <a:pt x="5940043" y="363896"/>
                  <a:pt x="6060564" y="781193"/>
                  <a:pt x="5983550" y="1133306"/>
                </a:cubicBezTo>
                <a:cubicBezTo>
                  <a:pt x="5820740" y="1874471"/>
                  <a:pt x="4868226" y="1916819"/>
                  <a:pt x="4807924" y="2551785"/>
                </a:cubicBezTo>
                <a:cubicBezTo>
                  <a:pt x="4772098" y="2931077"/>
                  <a:pt x="5073952" y="3310271"/>
                  <a:pt x="5323480" y="3486493"/>
                </a:cubicBezTo>
                <a:cubicBezTo>
                  <a:pt x="5798207" y="3822498"/>
                  <a:pt x="6190925" y="3545085"/>
                  <a:pt x="6484693" y="3873055"/>
                </a:cubicBezTo>
                <a:cubicBezTo>
                  <a:pt x="6702769" y="4116667"/>
                  <a:pt x="6749067" y="4564067"/>
                  <a:pt x="6564699" y="4869471"/>
                </a:cubicBezTo>
                <a:cubicBezTo>
                  <a:pt x="6538929" y="4912110"/>
                  <a:pt x="6508772" y="4951720"/>
                  <a:pt x="6474766" y="4987555"/>
                </a:cubicBezTo>
                <a:lnTo>
                  <a:pt x="6475634" y="4987552"/>
                </a:lnTo>
                <a:cubicBezTo>
                  <a:pt x="6246183" y="5229347"/>
                  <a:pt x="5896158" y="5245005"/>
                  <a:pt x="5787911" y="5249784"/>
                </a:cubicBezTo>
                <a:cubicBezTo>
                  <a:pt x="5276208" y="5272608"/>
                  <a:pt x="5181583" y="4739335"/>
                  <a:pt x="4594647" y="4582595"/>
                </a:cubicBezTo>
                <a:cubicBezTo>
                  <a:pt x="4553401" y="4571414"/>
                  <a:pt x="4047262" y="4444111"/>
                  <a:pt x="3576692" y="4689896"/>
                </a:cubicBezTo>
                <a:cubicBezTo>
                  <a:pt x="2903508" y="5041365"/>
                  <a:pt x="3035835" y="5772616"/>
                  <a:pt x="2439534" y="6019748"/>
                </a:cubicBezTo>
                <a:cubicBezTo>
                  <a:pt x="2062607" y="6175963"/>
                  <a:pt x="1545662" y="6076257"/>
                  <a:pt x="1262869" y="5786450"/>
                </a:cubicBezTo>
                <a:cubicBezTo>
                  <a:pt x="864056" y="5377550"/>
                  <a:pt x="1125562" y="4799418"/>
                  <a:pt x="734842" y="4526254"/>
                </a:cubicBezTo>
                <a:cubicBezTo>
                  <a:pt x="506361" y="4366061"/>
                  <a:pt x="192715" y="4446641"/>
                  <a:pt x="19856" y="4511293"/>
                </a:cubicBezTo>
                <a:lnTo>
                  <a:pt x="0" y="4519330"/>
                </a:lnTo>
                <a:close/>
              </a:path>
            </a:pathLst>
          </a:custGeom>
        </p:spPr>
      </p:pic>
      <p:sp>
        <p:nvSpPr>
          <p:cNvPr id="3" name="object 6">
            <a:extLst>
              <a:ext uri="{FF2B5EF4-FFF2-40B4-BE49-F238E27FC236}">
                <a16:creationId xmlns:a16="http://schemas.microsoft.com/office/drawing/2014/main" id="{792A32E6-0EA1-C861-2AD9-9130630D2AC4}"/>
              </a:ext>
            </a:extLst>
          </p:cNvPr>
          <p:cNvSpPr txBox="1"/>
          <p:nvPr/>
        </p:nvSpPr>
        <p:spPr>
          <a:xfrm>
            <a:off x="6164131" y="2735228"/>
            <a:ext cx="5966025" cy="3683241"/>
          </a:xfrm>
          <a:prstGeom prst="rect">
            <a:avLst/>
          </a:prstGeom>
        </p:spPr>
        <p:txBody>
          <a:bodyPr vert="horz" lIns="91440" tIns="45720" rIns="91440" bIns="45720" rtlCol="0">
            <a:normAutofit/>
          </a:bodyPr>
          <a:lstStyle/>
          <a:p>
            <a:pPr marL="564515" marR="5080">
              <a:lnSpc>
                <a:spcPct val="110000"/>
              </a:lnSpc>
              <a:spcBef>
                <a:spcPts val="95"/>
              </a:spcBef>
              <a:buClr>
                <a:schemeClr val="accent5"/>
              </a:buClr>
            </a:pPr>
            <a:r>
              <a:rPr lang="en-US" dirty="0"/>
              <a:t>Examines</a:t>
            </a:r>
            <a:r>
              <a:rPr lang="en-US" spc="75" dirty="0"/>
              <a:t> </a:t>
            </a:r>
            <a:r>
              <a:rPr lang="en-US" dirty="0"/>
              <a:t>specific</a:t>
            </a:r>
            <a:r>
              <a:rPr lang="en-US" spc="85" dirty="0"/>
              <a:t> </a:t>
            </a:r>
            <a:r>
              <a:rPr lang="en-US" dirty="0"/>
              <a:t>controversial</a:t>
            </a:r>
            <a:r>
              <a:rPr lang="en-US" spc="80" dirty="0"/>
              <a:t> </a:t>
            </a:r>
            <a:r>
              <a:rPr lang="en-US" dirty="0"/>
              <a:t>issues</a:t>
            </a:r>
            <a:r>
              <a:rPr lang="en-US" spc="85" dirty="0"/>
              <a:t> </a:t>
            </a:r>
            <a:r>
              <a:rPr lang="en-US" dirty="0"/>
              <a:t>such</a:t>
            </a:r>
            <a:r>
              <a:rPr lang="en-US" spc="85" dirty="0"/>
              <a:t> </a:t>
            </a:r>
            <a:r>
              <a:rPr lang="en-US" spc="-25" dirty="0"/>
              <a:t>as:</a:t>
            </a:r>
          </a:p>
          <a:p>
            <a:pPr marL="850265" marR="5080" indent="-285750">
              <a:lnSpc>
                <a:spcPct val="110000"/>
              </a:lnSpc>
              <a:spcBef>
                <a:spcPts val="95"/>
              </a:spcBef>
              <a:buClr>
                <a:schemeClr val="accent5"/>
              </a:buClr>
              <a:buFont typeface="Arial" panose="020B0604020202020204" pitchFamily="34" charset="0"/>
              <a:buChar char="•"/>
            </a:pPr>
            <a:endParaRPr lang="en-US" spc="-25" dirty="0"/>
          </a:p>
          <a:p>
            <a:pPr marL="850265" marR="5080" indent="-285750">
              <a:lnSpc>
                <a:spcPct val="110000"/>
              </a:lnSpc>
              <a:spcBef>
                <a:spcPts val="95"/>
              </a:spcBef>
              <a:buClr>
                <a:schemeClr val="accent5"/>
              </a:buClr>
              <a:buFont typeface="Arial" panose="020B0604020202020204" pitchFamily="34" charset="0"/>
              <a:buChar char="•"/>
            </a:pPr>
            <a:r>
              <a:rPr lang="en-US" spc="-10" dirty="0"/>
              <a:t>Abortion</a:t>
            </a:r>
          </a:p>
          <a:p>
            <a:pPr marL="850265" marR="5080" indent="-285750">
              <a:lnSpc>
                <a:spcPct val="110000"/>
              </a:lnSpc>
              <a:spcBef>
                <a:spcPts val="95"/>
              </a:spcBef>
              <a:buClr>
                <a:schemeClr val="accent5"/>
              </a:buClr>
              <a:buFont typeface="Arial" panose="020B0604020202020204" pitchFamily="34" charset="0"/>
              <a:buChar char="•"/>
            </a:pPr>
            <a:r>
              <a:rPr lang="en-US" dirty="0"/>
              <a:t>Capital</a:t>
            </a:r>
            <a:r>
              <a:rPr lang="en-US" spc="85" dirty="0"/>
              <a:t> </a:t>
            </a:r>
            <a:r>
              <a:rPr lang="en-US" dirty="0"/>
              <a:t>punishment</a:t>
            </a:r>
            <a:r>
              <a:rPr lang="en-US" spc="95" dirty="0"/>
              <a:t> </a:t>
            </a:r>
            <a:r>
              <a:rPr lang="en-US" spc="-20" dirty="0"/>
              <a:t>etc.</a:t>
            </a:r>
            <a:endParaRPr lang="en-US" dirty="0"/>
          </a:p>
          <a:p>
            <a:pPr marL="641350" indent="-285750">
              <a:lnSpc>
                <a:spcPct val="110000"/>
              </a:lnSpc>
              <a:spcBef>
                <a:spcPts val="1170"/>
              </a:spcBef>
              <a:buClr>
                <a:schemeClr val="accent5"/>
              </a:buClr>
              <a:buFont typeface="Arial" panose="020B0604020202020204" pitchFamily="34" charset="0"/>
              <a:buChar char="•"/>
            </a:pPr>
            <a:r>
              <a:rPr lang="en-US" dirty="0"/>
              <a:t>Computer</a:t>
            </a:r>
            <a:r>
              <a:rPr lang="en-US" spc="90" dirty="0"/>
              <a:t> </a:t>
            </a:r>
            <a:r>
              <a:rPr lang="en-US" spc="-10" dirty="0"/>
              <a:t>Ethics</a:t>
            </a:r>
            <a:endParaRPr lang="en-US" dirty="0"/>
          </a:p>
          <a:p>
            <a:pPr marL="641350" indent="-285750">
              <a:lnSpc>
                <a:spcPct val="110000"/>
              </a:lnSpc>
              <a:spcBef>
                <a:spcPts val="1170"/>
              </a:spcBef>
              <a:buClr>
                <a:schemeClr val="accent5"/>
              </a:buClr>
              <a:buFont typeface="Arial" panose="020B0604020202020204" pitchFamily="34" charset="0"/>
              <a:buChar char="•"/>
            </a:pPr>
            <a:r>
              <a:rPr lang="en-US" dirty="0"/>
              <a:t>Ethics</a:t>
            </a:r>
            <a:r>
              <a:rPr lang="en-US" spc="45" dirty="0"/>
              <a:t> </a:t>
            </a:r>
            <a:r>
              <a:rPr lang="en-US" dirty="0"/>
              <a:t>of</a:t>
            </a:r>
            <a:r>
              <a:rPr lang="en-US" spc="40" dirty="0"/>
              <a:t> </a:t>
            </a:r>
            <a:r>
              <a:rPr lang="en-US" dirty="0"/>
              <a:t>Video</a:t>
            </a:r>
            <a:r>
              <a:rPr lang="en-US" spc="45" dirty="0"/>
              <a:t> </a:t>
            </a:r>
            <a:r>
              <a:rPr lang="en-US" dirty="0"/>
              <a:t>Games</a:t>
            </a:r>
            <a:r>
              <a:rPr lang="en-US" spc="45" dirty="0"/>
              <a:t> </a:t>
            </a:r>
            <a:r>
              <a:rPr lang="en-US" dirty="0"/>
              <a:t>(as</a:t>
            </a:r>
            <a:r>
              <a:rPr lang="en-US" spc="40" dirty="0"/>
              <a:t> </a:t>
            </a:r>
            <a:r>
              <a:rPr lang="en-US" spc="-10" dirty="0"/>
              <a:t>objects)</a:t>
            </a:r>
            <a:endParaRPr lang="en-US" dirty="0"/>
          </a:p>
          <a:p>
            <a:pPr marL="641350" indent="-285750">
              <a:lnSpc>
                <a:spcPct val="110000"/>
              </a:lnSpc>
              <a:spcBef>
                <a:spcPts val="1245"/>
              </a:spcBef>
              <a:buClr>
                <a:schemeClr val="accent5"/>
              </a:buClr>
              <a:buFont typeface="Arial" panose="020B0604020202020204" pitchFamily="34" charset="0"/>
              <a:buChar char="•"/>
            </a:pPr>
            <a:r>
              <a:rPr lang="en-US" dirty="0"/>
              <a:t>Ethics</a:t>
            </a:r>
            <a:r>
              <a:rPr lang="en-US" spc="40" dirty="0"/>
              <a:t> </a:t>
            </a:r>
            <a:r>
              <a:rPr lang="en-US" dirty="0"/>
              <a:t>of</a:t>
            </a:r>
            <a:r>
              <a:rPr lang="en-US" spc="45" dirty="0"/>
              <a:t> </a:t>
            </a:r>
            <a:r>
              <a:rPr lang="en-US" dirty="0"/>
              <a:t>Video</a:t>
            </a:r>
            <a:r>
              <a:rPr lang="en-US" spc="40" dirty="0"/>
              <a:t> </a:t>
            </a:r>
            <a:r>
              <a:rPr lang="en-US" dirty="0"/>
              <a:t>Gaming</a:t>
            </a:r>
            <a:r>
              <a:rPr lang="en-US" spc="40" dirty="0"/>
              <a:t> </a:t>
            </a:r>
            <a:r>
              <a:rPr lang="en-US" dirty="0"/>
              <a:t>(as</a:t>
            </a:r>
            <a:r>
              <a:rPr lang="en-US" spc="45" dirty="0"/>
              <a:t> </a:t>
            </a:r>
            <a:r>
              <a:rPr lang="en-US" dirty="0"/>
              <a:t>an</a:t>
            </a:r>
            <a:r>
              <a:rPr lang="en-US" spc="40" dirty="0"/>
              <a:t> </a:t>
            </a:r>
            <a:r>
              <a:rPr lang="en-US" spc="-10" dirty="0"/>
              <a:t>experience)</a:t>
            </a:r>
            <a:endParaRPr lang="en-US" dirty="0"/>
          </a:p>
        </p:txBody>
      </p:sp>
    </p:spTree>
    <p:extLst>
      <p:ext uri="{BB962C8B-B14F-4D97-AF65-F5344CB8AC3E}">
        <p14:creationId xmlns:p14="http://schemas.microsoft.com/office/powerpoint/2010/main" val="4240733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5DACA80-FC6E-B1D7-5E57-CBF584BC9690}"/>
              </a:ext>
            </a:extLst>
          </p:cNvPr>
          <p:cNvSpPr txBox="1">
            <a:spLocks/>
          </p:cNvSpPr>
          <p:nvPr/>
        </p:nvSpPr>
        <p:spPr>
          <a:xfrm>
            <a:off x="5711688" y="186138"/>
            <a:ext cx="6413956" cy="161961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dirty="0">
                <a:solidFill>
                  <a:schemeClr val="tx1"/>
                </a:solidFill>
                <a:latin typeface="+mj-lt"/>
                <a:ea typeface="+mj-ea"/>
                <a:cs typeface="+mj-cs"/>
              </a:rPr>
              <a:t>Computer</a:t>
            </a:r>
            <a:r>
              <a:rPr lang="en-US" kern="1200" spc="-40" dirty="0">
                <a:solidFill>
                  <a:schemeClr val="tx1"/>
                </a:solidFill>
                <a:latin typeface="+mj-lt"/>
                <a:ea typeface="+mj-ea"/>
                <a:cs typeface="+mj-cs"/>
              </a:rPr>
              <a:t> </a:t>
            </a:r>
            <a:r>
              <a:rPr lang="en-US" kern="1200" dirty="0">
                <a:solidFill>
                  <a:schemeClr val="tx1"/>
                </a:solidFill>
                <a:latin typeface="+mj-lt"/>
                <a:ea typeface="+mj-ea"/>
                <a:cs typeface="+mj-cs"/>
              </a:rPr>
              <a:t>and</a:t>
            </a:r>
            <a:r>
              <a:rPr lang="en-US" kern="1200" spc="-25" dirty="0">
                <a:solidFill>
                  <a:schemeClr val="tx1"/>
                </a:solidFill>
                <a:latin typeface="+mj-lt"/>
                <a:ea typeface="+mj-ea"/>
                <a:cs typeface="+mj-cs"/>
              </a:rPr>
              <a:t> </a:t>
            </a:r>
            <a:r>
              <a:rPr lang="en-US" kern="1200" dirty="0">
                <a:solidFill>
                  <a:schemeClr val="tx1"/>
                </a:solidFill>
                <a:latin typeface="+mj-lt"/>
                <a:ea typeface="+mj-ea"/>
                <a:cs typeface="+mj-cs"/>
              </a:rPr>
              <a:t>Information</a:t>
            </a:r>
            <a:r>
              <a:rPr lang="en-US" kern="1200" spc="-25" dirty="0">
                <a:solidFill>
                  <a:schemeClr val="tx1"/>
                </a:solidFill>
                <a:latin typeface="+mj-lt"/>
                <a:ea typeface="+mj-ea"/>
                <a:cs typeface="+mj-cs"/>
              </a:rPr>
              <a:t> </a:t>
            </a:r>
            <a:r>
              <a:rPr lang="en-US" kern="1200" spc="-10" dirty="0">
                <a:solidFill>
                  <a:schemeClr val="tx1"/>
                </a:solidFill>
                <a:latin typeface="+mj-lt"/>
                <a:ea typeface="+mj-ea"/>
                <a:cs typeface="+mj-cs"/>
              </a:rPr>
              <a:t>Ethics</a:t>
            </a:r>
          </a:p>
        </p:txBody>
      </p:sp>
      <p:pic>
        <p:nvPicPr>
          <p:cNvPr id="5" name="Picture 4" descr="CPU with binary numbers and blueprint">
            <a:extLst>
              <a:ext uri="{FF2B5EF4-FFF2-40B4-BE49-F238E27FC236}">
                <a16:creationId xmlns:a16="http://schemas.microsoft.com/office/drawing/2014/main" id="{23B222E8-8F88-C30F-F0C6-C92DB3DC6180}"/>
              </a:ext>
            </a:extLst>
          </p:cNvPr>
          <p:cNvPicPr>
            <a:picLocks noChangeAspect="1"/>
          </p:cNvPicPr>
          <p:nvPr/>
        </p:nvPicPr>
        <p:blipFill rotWithShape="1">
          <a:blip r:embed="rId2"/>
          <a:srcRect l="29051" r="23151"/>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object 12">
            <a:extLst>
              <a:ext uri="{FF2B5EF4-FFF2-40B4-BE49-F238E27FC236}">
                <a16:creationId xmlns:a16="http://schemas.microsoft.com/office/drawing/2014/main" id="{3B55E075-09D6-5A10-5CAA-1B3A931507E0}"/>
              </a:ext>
            </a:extLst>
          </p:cNvPr>
          <p:cNvSpPr txBox="1"/>
          <p:nvPr/>
        </p:nvSpPr>
        <p:spPr>
          <a:xfrm>
            <a:off x="5013739" y="1852579"/>
            <a:ext cx="7293017" cy="4819283"/>
          </a:xfrm>
          <a:prstGeom prst="rect">
            <a:avLst/>
          </a:prstGeom>
        </p:spPr>
        <p:txBody>
          <a:bodyPr vert="horz" lIns="91440" tIns="45720" rIns="91440" bIns="45720" rtlCol="0" anchor="t">
            <a:normAutofit/>
          </a:bodyPr>
          <a:lstStyle/>
          <a:p>
            <a:pPr marL="735965" indent="-171450">
              <a:spcBef>
                <a:spcPts val="125"/>
              </a:spcBef>
              <a:buClr>
                <a:schemeClr val="accent5"/>
              </a:buClr>
              <a:buFont typeface="Arial" panose="020B0604020202020204" pitchFamily="34" charset="0"/>
              <a:buChar char="•"/>
            </a:pPr>
            <a:r>
              <a:rPr lang="en-US" sz="1600" dirty="0"/>
              <a:t>Let’s</a:t>
            </a:r>
            <a:r>
              <a:rPr lang="en-US" sz="1600" spc="45" dirty="0"/>
              <a:t> </a:t>
            </a:r>
            <a:r>
              <a:rPr lang="en-US" sz="1600" dirty="0"/>
              <a:t>start</a:t>
            </a:r>
            <a:r>
              <a:rPr lang="en-US" sz="1600" spc="55" dirty="0"/>
              <a:t> </a:t>
            </a:r>
            <a:r>
              <a:rPr lang="en-US" sz="1600" dirty="0"/>
              <a:t>with</a:t>
            </a:r>
            <a:r>
              <a:rPr lang="en-US" sz="1600" spc="50" dirty="0"/>
              <a:t> </a:t>
            </a:r>
            <a:r>
              <a:rPr lang="en-US" sz="1600" dirty="0"/>
              <a:t>some</a:t>
            </a:r>
            <a:r>
              <a:rPr lang="en-US" sz="1600" spc="55" dirty="0"/>
              <a:t> </a:t>
            </a:r>
            <a:r>
              <a:rPr lang="en-US" sz="1600" dirty="0"/>
              <a:t>history</a:t>
            </a:r>
            <a:r>
              <a:rPr lang="en-US" sz="1600" spc="55" dirty="0"/>
              <a:t> </a:t>
            </a:r>
            <a:r>
              <a:rPr lang="en-US" sz="1600" dirty="0"/>
              <a:t>(more</a:t>
            </a:r>
            <a:r>
              <a:rPr lang="en-US" sz="1600" spc="55" dirty="0"/>
              <a:t> </a:t>
            </a:r>
            <a:r>
              <a:rPr lang="en-US" sz="1600" spc="-10" dirty="0">
                <a:hlinkClick r:id="rId3"/>
              </a:rPr>
              <a:t>here</a:t>
            </a:r>
            <a:r>
              <a:rPr lang="en-US" sz="1600" spc="-10" dirty="0"/>
              <a:t>)</a:t>
            </a:r>
            <a:endParaRPr lang="en-US" sz="1600" dirty="0"/>
          </a:p>
          <a:p>
            <a:pPr>
              <a:spcBef>
                <a:spcPts val="35"/>
              </a:spcBef>
              <a:buClr>
                <a:schemeClr val="accent5"/>
              </a:buClr>
            </a:pPr>
            <a:endParaRPr lang="en-US" sz="1600" dirty="0"/>
          </a:p>
          <a:p>
            <a:pPr marL="12700">
              <a:buClr>
                <a:schemeClr val="accent5"/>
              </a:buClr>
            </a:pPr>
            <a:r>
              <a:rPr lang="en-US" sz="1600" b="1" dirty="0"/>
              <a:t>	Early</a:t>
            </a:r>
            <a:r>
              <a:rPr lang="en-US" sz="1600" b="1" spc="-25" dirty="0"/>
              <a:t> </a:t>
            </a:r>
            <a:r>
              <a:rPr lang="en-US" sz="1600" b="1" dirty="0"/>
              <a:t>Computer</a:t>
            </a:r>
            <a:r>
              <a:rPr lang="en-US" sz="1600" b="1" spc="-25" dirty="0"/>
              <a:t> </a:t>
            </a:r>
            <a:r>
              <a:rPr lang="en-US" sz="1600" b="1" dirty="0"/>
              <a:t>and</a:t>
            </a:r>
            <a:r>
              <a:rPr lang="en-US" sz="1600" b="1" spc="-25" dirty="0"/>
              <a:t> </a:t>
            </a:r>
            <a:r>
              <a:rPr lang="en-US" sz="1600" b="1" dirty="0"/>
              <a:t>Information</a:t>
            </a:r>
            <a:r>
              <a:rPr lang="en-US" sz="1600" b="1" spc="-20" dirty="0"/>
              <a:t> </a:t>
            </a:r>
            <a:r>
              <a:rPr lang="en-US" sz="1600" b="1" spc="-10" dirty="0"/>
              <a:t>Ethics</a:t>
            </a:r>
            <a:endParaRPr lang="en-US" sz="1600" dirty="0"/>
          </a:p>
          <a:p>
            <a:pPr marL="735965" marR="1638935" indent="-171450">
              <a:spcBef>
                <a:spcPts val="1295"/>
              </a:spcBef>
              <a:buClr>
                <a:schemeClr val="accent5"/>
              </a:buClr>
              <a:buFont typeface="Arial" panose="020B0604020202020204" pitchFamily="34" charset="0"/>
              <a:buChar char="•"/>
            </a:pPr>
            <a:r>
              <a:rPr lang="en-US" sz="1600" dirty="0"/>
              <a:t>Innovative</a:t>
            </a:r>
            <a:r>
              <a:rPr lang="en-US" sz="1600" spc="45" dirty="0"/>
              <a:t> </a:t>
            </a:r>
            <a:r>
              <a:rPr lang="en-US" sz="1600" dirty="0"/>
              <a:t>developments</a:t>
            </a:r>
            <a:r>
              <a:rPr lang="en-US" sz="1600" spc="60" dirty="0"/>
              <a:t> </a:t>
            </a:r>
            <a:r>
              <a:rPr lang="en-US" sz="1600" dirty="0"/>
              <a:t>in</a:t>
            </a:r>
            <a:r>
              <a:rPr lang="en-US" sz="1600" spc="55" dirty="0"/>
              <a:t> </a:t>
            </a:r>
            <a:r>
              <a:rPr lang="en-US" sz="1600" dirty="0"/>
              <a:t>the</a:t>
            </a:r>
            <a:r>
              <a:rPr lang="en-US" sz="1600" spc="60" dirty="0"/>
              <a:t> </a:t>
            </a:r>
            <a:r>
              <a:rPr lang="en-US" sz="1600" dirty="0"/>
              <a:t>mid</a:t>
            </a:r>
            <a:r>
              <a:rPr lang="en-US" sz="1600" spc="55" dirty="0"/>
              <a:t> </a:t>
            </a:r>
            <a:r>
              <a:rPr lang="en-US" sz="1600" dirty="0"/>
              <a:t>40's</a:t>
            </a:r>
            <a:r>
              <a:rPr lang="en-US" sz="1600" spc="55" dirty="0"/>
              <a:t> </a:t>
            </a:r>
            <a:r>
              <a:rPr lang="en-US" sz="1600" dirty="0"/>
              <a:t>in</a:t>
            </a:r>
            <a:r>
              <a:rPr lang="en-US" sz="1600" spc="60" dirty="0"/>
              <a:t> </a:t>
            </a:r>
            <a:r>
              <a:rPr lang="en-US" sz="1600" dirty="0"/>
              <a:t>both</a:t>
            </a:r>
            <a:r>
              <a:rPr lang="en-US" sz="1600" spc="55" dirty="0"/>
              <a:t> </a:t>
            </a:r>
            <a:r>
              <a:rPr lang="en-US" sz="1600" dirty="0"/>
              <a:t>science</a:t>
            </a:r>
            <a:r>
              <a:rPr lang="en-US" sz="1600" spc="55" dirty="0"/>
              <a:t> </a:t>
            </a:r>
            <a:r>
              <a:rPr lang="en-US" sz="1600" dirty="0"/>
              <a:t>and</a:t>
            </a:r>
            <a:r>
              <a:rPr lang="en-US" sz="1600" spc="60" dirty="0"/>
              <a:t> </a:t>
            </a:r>
            <a:r>
              <a:rPr lang="en-US" sz="1600" spc="-10" dirty="0"/>
              <a:t>ethics</a:t>
            </a:r>
          </a:p>
          <a:p>
            <a:pPr marL="735965" marR="1638935" indent="-171450">
              <a:spcBef>
                <a:spcPts val="1295"/>
              </a:spcBef>
              <a:buClr>
                <a:schemeClr val="accent5"/>
              </a:buClr>
              <a:buFont typeface="Arial" panose="020B0604020202020204" pitchFamily="34" charset="0"/>
              <a:buChar char="•"/>
            </a:pPr>
            <a:r>
              <a:rPr lang="en-US" sz="1600" spc="-10" dirty="0"/>
              <a:t> </a:t>
            </a:r>
            <a:r>
              <a:rPr lang="en-US" sz="1600" dirty="0">
                <a:hlinkClick r:id="rId4"/>
              </a:rPr>
              <a:t>Norbert</a:t>
            </a:r>
            <a:r>
              <a:rPr lang="en-US" sz="1600" spc="40" dirty="0">
                <a:hlinkClick r:id="rId4"/>
              </a:rPr>
              <a:t> </a:t>
            </a:r>
            <a:r>
              <a:rPr lang="en-US" sz="1600" dirty="0">
                <a:hlinkClick r:id="rId4"/>
              </a:rPr>
              <a:t>Wiener</a:t>
            </a:r>
            <a:r>
              <a:rPr lang="en-US" sz="1600" spc="55" dirty="0">
                <a:hlinkClick r:id="rId4"/>
              </a:rPr>
              <a:t> </a:t>
            </a:r>
            <a:r>
              <a:rPr lang="en-US" sz="1600" dirty="0"/>
              <a:t>–</a:t>
            </a:r>
            <a:r>
              <a:rPr lang="en-US" sz="1600" spc="50" dirty="0"/>
              <a:t> </a:t>
            </a:r>
            <a:r>
              <a:rPr lang="en-US" sz="1600" dirty="0"/>
              <a:t>MIT</a:t>
            </a:r>
            <a:r>
              <a:rPr lang="en-US" sz="1600" spc="55" dirty="0"/>
              <a:t> </a:t>
            </a:r>
            <a:r>
              <a:rPr lang="en-US" sz="1600" dirty="0"/>
              <a:t>Prof.</a:t>
            </a:r>
            <a:r>
              <a:rPr lang="en-US" sz="1600" spc="50" dirty="0"/>
              <a:t> </a:t>
            </a:r>
            <a:r>
              <a:rPr lang="en-US" sz="1600" dirty="0" err="1"/>
              <a:t>Maths</a:t>
            </a:r>
            <a:r>
              <a:rPr lang="en-US" sz="1600" spc="50" dirty="0"/>
              <a:t> </a:t>
            </a:r>
            <a:r>
              <a:rPr lang="en-US" sz="1600" dirty="0"/>
              <a:t>and</a:t>
            </a:r>
            <a:r>
              <a:rPr lang="en-US" sz="1600" spc="55" dirty="0"/>
              <a:t> </a:t>
            </a:r>
            <a:r>
              <a:rPr lang="en-US" sz="1600" spc="-10" dirty="0"/>
              <a:t>Engineering</a:t>
            </a:r>
            <a:endParaRPr lang="en-US" sz="1600" dirty="0"/>
          </a:p>
          <a:p>
            <a:pPr marL="1288415" indent="-171450">
              <a:spcBef>
                <a:spcPts val="645"/>
              </a:spcBef>
              <a:buClr>
                <a:schemeClr val="accent5"/>
              </a:buClr>
              <a:buFont typeface="Arial" panose="020B0604020202020204" pitchFamily="34" charset="0"/>
              <a:buChar char="•"/>
            </a:pPr>
            <a:r>
              <a:rPr lang="en-US" sz="1600" spc="-10" dirty="0"/>
              <a:t>Cybernetics</a:t>
            </a:r>
            <a:endParaRPr lang="en-US" sz="1600" dirty="0"/>
          </a:p>
          <a:p>
            <a:pPr marL="1840864" indent="-171450">
              <a:spcBef>
                <a:spcPts val="645"/>
              </a:spcBef>
              <a:buClr>
                <a:schemeClr val="accent5"/>
              </a:buClr>
              <a:buFont typeface="Arial" panose="020B0604020202020204" pitchFamily="34" charset="0"/>
              <a:buChar char="•"/>
            </a:pPr>
            <a:r>
              <a:rPr lang="en-US" sz="1600" dirty="0"/>
              <a:t>Ethical</a:t>
            </a:r>
            <a:r>
              <a:rPr lang="en-US" sz="1600" spc="75" dirty="0"/>
              <a:t> </a:t>
            </a:r>
            <a:r>
              <a:rPr lang="en-US" sz="1600" dirty="0"/>
              <a:t>implications</a:t>
            </a:r>
            <a:r>
              <a:rPr lang="en-US" sz="1600" spc="80" dirty="0"/>
              <a:t> </a:t>
            </a:r>
            <a:r>
              <a:rPr lang="en-US" sz="1600" dirty="0"/>
              <a:t>of</a:t>
            </a:r>
            <a:r>
              <a:rPr lang="en-US" sz="1600" spc="75" dirty="0"/>
              <a:t> </a:t>
            </a:r>
            <a:r>
              <a:rPr lang="en-US" sz="1600" dirty="0"/>
              <a:t>electronic</a:t>
            </a:r>
            <a:r>
              <a:rPr lang="en-US" sz="1600" spc="75" dirty="0"/>
              <a:t> </a:t>
            </a:r>
            <a:r>
              <a:rPr lang="en-US" sz="1600" spc="-10" dirty="0"/>
              <a:t>computers</a:t>
            </a:r>
            <a:endParaRPr lang="en-US" sz="1600" dirty="0"/>
          </a:p>
          <a:p>
            <a:pPr marL="1288415" indent="-171450">
              <a:spcBef>
                <a:spcPts val="1245"/>
              </a:spcBef>
              <a:buClr>
                <a:schemeClr val="accent5"/>
              </a:buClr>
              <a:buFont typeface="Arial" panose="020B0604020202020204" pitchFamily="34" charset="0"/>
              <a:buChar char="•"/>
            </a:pPr>
            <a:r>
              <a:rPr lang="en-US" sz="1600" dirty="0"/>
              <a:t>Key</a:t>
            </a:r>
            <a:r>
              <a:rPr lang="en-US" sz="1600" spc="45" dirty="0"/>
              <a:t> </a:t>
            </a:r>
            <a:r>
              <a:rPr lang="en-US" sz="1600" dirty="0"/>
              <a:t>human</a:t>
            </a:r>
            <a:r>
              <a:rPr lang="en-US" sz="1600" spc="60" dirty="0"/>
              <a:t> </a:t>
            </a:r>
            <a:r>
              <a:rPr lang="en-US" sz="1600" spc="-10" dirty="0"/>
              <a:t>values</a:t>
            </a:r>
            <a:endParaRPr lang="en-US" sz="1600" dirty="0"/>
          </a:p>
          <a:p>
            <a:pPr marL="1840864" marR="741045" indent="-171450">
              <a:buClr>
                <a:schemeClr val="accent5"/>
              </a:buClr>
              <a:buFont typeface="Arial" panose="020B0604020202020204" pitchFamily="34" charset="0"/>
              <a:buChar char="•"/>
            </a:pPr>
            <a:r>
              <a:rPr lang="en-US" sz="1600" dirty="0"/>
              <a:t>life,</a:t>
            </a:r>
            <a:r>
              <a:rPr lang="en-US" sz="1600" spc="80" dirty="0"/>
              <a:t> </a:t>
            </a:r>
            <a:r>
              <a:rPr lang="en-US" sz="1600" dirty="0"/>
              <a:t>health,</a:t>
            </a:r>
            <a:r>
              <a:rPr lang="en-US" sz="1600" spc="85" dirty="0"/>
              <a:t> </a:t>
            </a:r>
            <a:r>
              <a:rPr lang="en-US" sz="1600" dirty="0"/>
              <a:t>happiness,</a:t>
            </a:r>
            <a:r>
              <a:rPr lang="en-US" sz="1600" spc="80" dirty="0"/>
              <a:t> </a:t>
            </a:r>
            <a:r>
              <a:rPr lang="en-US" sz="1600" dirty="0"/>
              <a:t>abilities,</a:t>
            </a:r>
            <a:r>
              <a:rPr lang="en-US" sz="1600" spc="85" dirty="0"/>
              <a:t> </a:t>
            </a:r>
            <a:r>
              <a:rPr lang="en-US" sz="1600" dirty="0"/>
              <a:t>knowledge,</a:t>
            </a:r>
            <a:r>
              <a:rPr lang="en-US" sz="1600" spc="80" dirty="0"/>
              <a:t> </a:t>
            </a:r>
            <a:r>
              <a:rPr lang="en-US" sz="1600" dirty="0"/>
              <a:t>freedom</a:t>
            </a:r>
            <a:r>
              <a:rPr lang="en-US" sz="1600" spc="85" dirty="0"/>
              <a:t> </a:t>
            </a:r>
            <a:r>
              <a:rPr lang="en-US" sz="1600" dirty="0"/>
              <a:t>security</a:t>
            </a:r>
            <a:r>
              <a:rPr lang="en-US" sz="1600" spc="80" dirty="0"/>
              <a:t> </a:t>
            </a:r>
            <a:r>
              <a:rPr lang="en-US" sz="1600" spc="-25" dirty="0"/>
              <a:t>and </a:t>
            </a:r>
            <a:r>
              <a:rPr lang="en-US" sz="1600" spc="-10" dirty="0"/>
              <a:t>opportunities</a:t>
            </a:r>
            <a:endParaRPr lang="en-US" sz="1600" dirty="0"/>
          </a:p>
          <a:p>
            <a:pPr marL="1288415" indent="-171450">
              <a:spcBef>
                <a:spcPts val="1170"/>
              </a:spcBef>
              <a:buClr>
                <a:schemeClr val="accent5"/>
              </a:buClr>
              <a:buFont typeface="Arial" panose="020B0604020202020204" pitchFamily="34" charset="0"/>
              <a:buChar char="•"/>
            </a:pPr>
            <a:r>
              <a:rPr lang="en-US" sz="1600" dirty="0"/>
              <a:t>Concerns</a:t>
            </a:r>
            <a:r>
              <a:rPr lang="en-US" sz="1600" spc="95" dirty="0"/>
              <a:t> </a:t>
            </a:r>
            <a:r>
              <a:rPr lang="en-US" sz="1600" spc="-10" dirty="0"/>
              <a:t>covered:</a:t>
            </a:r>
            <a:endParaRPr lang="en-US" sz="1600" dirty="0"/>
          </a:p>
          <a:p>
            <a:pPr marL="1840864" marR="5080" indent="-171450">
              <a:buClr>
                <a:schemeClr val="accent5"/>
              </a:buClr>
              <a:buFont typeface="Arial" panose="020B0604020202020204" pitchFamily="34" charset="0"/>
              <a:buChar char="•"/>
            </a:pPr>
            <a:r>
              <a:rPr lang="en-US" sz="1600" dirty="0"/>
              <a:t>TV</a:t>
            </a:r>
            <a:r>
              <a:rPr lang="en-US" sz="1600" spc="70" dirty="0"/>
              <a:t> </a:t>
            </a:r>
            <a:r>
              <a:rPr lang="en-US" sz="1600" dirty="0"/>
              <a:t>Radio,</a:t>
            </a:r>
            <a:r>
              <a:rPr lang="en-US" sz="1600" spc="80" dirty="0"/>
              <a:t> </a:t>
            </a:r>
            <a:r>
              <a:rPr lang="en-US" sz="1600" dirty="0"/>
              <a:t>computers,</a:t>
            </a:r>
            <a:r>
              <a:rPr lang="en-US" sz="1600" spc="75" dirty="0"/>
              <a:t> </a:t>
            </a:r>
            <a:r>
              <a:rPr lang="en-US" sz="1600" dirty="0"/>
              <a:t>networks,</a:t>
            </a:r>
            <a:r>
              <a:rPr lang="en-US" sz="1600" spc="80" dirty="0"/>
              <a:t> </a:t>
            </a:r>
            <a:r>
              <a:rPr lang="en-US" sz="1600" dirty="0"/>
              <a:t>information,</a:t>
            </a:r>
            <a:r>
              <a:rPr lang="en-US" sz="1600" spc="80" dirty="0"/>
              <a:t> </a:t>
            </a:r>
            <a:r>
              <a:rPr lang="en-US" sz="1600" dirty="0"/>
              <a:t>media</a:t>
            </a:r>
            <a:r>
              <a:rPr lang="en-US" sz="1600" spc="80" dirty="0"/>
              <a:t> </a:t>
            </a:r>
            <a:r>
              <a:rPr lang="en-US" sz="1600" dirty="0"/>
              <a:t>and</a:t>
            </a:r>
            <a:r>
              <a:rPr lang="en-US" sz="1600" spc="80" dirty="0"/>
              <a:t> </a:t>
            </a:r>
            <a:r>
              <a:rPr lang="en-US" sz="1600" dirty="0"/>
              <a:t>journalism</a:t>
            </a:r>
            <a:r>
              <a:rPr lang="en-US" sz="1600" spc="80" dirty="0"/>
              <a:t> </a:t>
            </a:r>
            <a:r>
              <a:rPr lang="en-US" sz="1600" spc="-25" dirty="0"/>
              <a:t>and </a:t>
            </a:r>
            <a:r>
              <a:rPr lang="en-US" sz="1600" dirty="0"/>
              <a:t>even</a:t>
            </a:r>
            <a:r>
              <a:rPr lang="en-US" sz="1600" spc="40" dirty="0"/>
              <a:t> </a:t>
            </a:r>
            <a:r>
              <a:rPr lang="en-US" sz="1600" dirty="0"/>
              <a:t>books</a:t>
            </a:r>
            <a:r>
              <a:rPr lang="en-US" sz="1600" spc="55" dirty="0"/>
              <a:t> </a:t>
            </a:r>
            <a:r>
              <a:rPr lang="en-US" sz="1600" dirty="0"/>
              <a:t>and</a:t>
            </a:r>
            <a:r>
              <a:rPr lang="en-US" sz="1600" spc="50" dirty="0"/>
              <a:t> </a:t>
            </a:r>
            <a:r>
              <a:rPr lang="en-US" sz="1600" spc="-10" dirty="0"/>
              <a:t>libraries</a:t>
            </a:r>
            <a:endParaRPr lang="en-US" sz="1600" dirty="0"/>
          </a:p>
        </p:txBody>
      </p:sp>
    </p:spTree>
    <p:extLst>
      <p:ext uri="{BB962C8B-B14F-4D97-AF65-F5344CB8AC3E}">
        <p14:creationId xmlns:p14="http://schemas.microsoft.com/office/powerpoint/2010/main" val="2080361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532</TotalTime>
  <Words>2598</Words>
  <Application>Microsoft Office PowerPoint</Application>
  <PresentationFormat>Widescreen</PresentationFormat>
  <Paragraphs>331</Paragraphs>
  <Slides>40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Rockwell</vt:lpstr>
      <vt:lpstr>Rockwell Condensed</vt:lpstr>
      <vt:lpstr>Wingdings</vt:lpstr>
      <vt:lpstr>Wood Type</vt:lpstr>
      <vt:lpstr>Introduction to Game Industry Practice</vt:lpstr>
      <vt:lpstr>PowerPoint Presentation</vt:lpstr>
      <vt:lpstr>How we define Ethics </vt:lpstr>
      <vt:lpstr>Ethics</vt:lpstr>
      <vt:lpstr>Ethics</vt:lpstr>
      <vt:lpstr>Ethics</vt:lpstr>
      <vt:lpstr>Practical Application of Ethics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Assassin's Creed</vt:lpstr>
      <vt:lpstr>‘Who lives in this space?’  Diversity in Games and the Games Industry.</vt:lpstr>
      <vt:lpstr>What Does Diversity mean to us?</vt:lpstr>
      <vt:lpstr>The Problem</vt:lpstr>
      <vt:lpstr>The Problem</vt:lpstr>
      <vt:lpstr>Articles Outside Academia</vt:lpstr>
      <vt:lpstr>Playing a 'Good' Game:  A Philosophical Approach to Understanding the Morality of Games</vt:lpstr>
      <vt:lpstr>Is It Wrong to Play Violent Video Games?</vt:lpstr>
      <vt:lpstr>Computer Game Ethics</vt:lpstr>
      <vt:lpstr>Ethics of Computer Games According to Virtue Ethics</vt:lpstr>
      <vt:lpstr>Ethics of Computer Games According to Virtue Ethics (cont.)</vt:lpstr>
      <vt:lpstr>Ethics of Computer Games According to Virtue Ethics (cont.)</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Game Industry Practice</dc:title>
  <dc:creator>Smith, Ian</dc:creator>
  <cp:lastModifiedBy>Smith, Ian</cp:lastModifiedBy>
  <cp:revision>6</cp:revision>
  <dcterms:created xsi:type="dcterms:W3CDTF">2024-11-08T13:20:45Z</dcterms:created>
  <dcterms:modified xsi:type="dcterms:W3CDTF">2024-11-21T01:10:32Z</dcterms:modified>
</cp:coreProperties>
</file>